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Raleway"/>
      <p:regular r:id="rId30"/>
      <p:bold r:id="rId31"/>
      <p:italic r:id="rId32"/>
      <p:boldItalic r:id="rId33"/>
    </p:embeddedFont>
    <p:embeddedFont>
      <p:font typeface="Roboto"/>
      <p:regular r:id="rId34"/>
      <p:bold r:id="rId35"/>
      <p:italic r:id="rId36"/>
      <p:boldItalic r:id="rId37"/>
    </p:embeddedFont>
    <p:embeddedFont>
      <p:font typeface="Roboto Medium"/>
      <p:regular r:id="rId38"/>
      <p:bold r:id="rId39"/>
      <p:italic r:id="rId40"/>
      <p:boldItalic r:id="rId41"/>
    </p:embeddedFont>
    <p:embeddedFont>
      <p:font typeface="Lat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B0EF331-75CB-4D11-8EC9-3EB154E24E24}">
  <a:tblStyle styleId="{5B0EF331-75CB-4D11-8EC9-3EB154E24E2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edium-italic.fntdata"/><Relationship Id="rId20" Type="http://schemas.openxmlformats.org/officeDocument/2006/relationships/slide" Target="slides/slide14.xml"/><Relationship Id="rId42" Type="http://schemas.openxmlformats.org/officeDocument/2006/relationships/font" Target="fonts/Lato-regular.fntdata"/><Relationship Id="rId41" Type="http://schemas.openxmlformats.org/officeDocument/2006/relationships/font" Target="fonts/RobotoMedium-boldItalic.fntdata"/><Relationship Id="rId22" Type="http://schemas.openxmlformats.org/officeDocument/2006/relationships/slide" Target="slides/slide16.xml"/><Relationship Id="rId44" Type="http://schemas.openxmlformats.org/officeDocument/2006/relationships/font" Target="fonts/Lato-italic.fntdata"/><Relationship Id="rId21" Type="http://schemas.openxmlformats.org/officeDocument/2006/relationships/slide" Target="slides/slide15.xml"/><Relationship Id="rId43" Type="http://schemas.openxmlformats.org/officeDocument/2006/relationships/font" Target="fonts/Lato-bold.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aleway-bold.fntdata"/><Relationship Id="rId30" Type="http://schemas.openxmlformats.org/officeDocument/2006/relationships/font" Target="fonts/Raleway-regular.fntdata"/><Relationship Id="rId11" Type="http://schemas.openxmlformats.org/officeDocument/2006/relationships/slide" Target="slides/slide5.xml"/><Relationship Id="rId33" Type="http://schemas.openxmlformats.org/officeDocument/2006/relationships/font" Target="fonts/Raleway-boldItalic.fntdata"/><Relationship Id="rId10" Type="http://schemas.openxmlformats.org/officeDocument/2006/relationships/slide" Target="slides/slide4.xml"/><Relationship Id="rId32" Type="http://schemas.openxmlformats.org/officeDocument/2006/relationships/font" Target="fonts/Raleway-italic.fntdata"/><Relationship Id="rId13" Type="http://schemas.openxmlformats.org/officeDocument/2006/relationships/slide" Target="slides/slide7.xml"/><Relationship Id="rId35" Type="http://schemas.openxmlformats.org/officeDocument/2006/relationships/font" Target="fonts/Roboto-bold.fntdata"/><Relationship Id="rId12" Type="http://schemas.openxmlformats.org/officeDocument/2006/relationships/slide" Target="slides/slide6.xml"/><Relationship Id="rId34" Type="http://schemas.openxmlformats.org/officeDocument/2006/relationships/font" Target="fonts/Roboto-regular.fntdata"/><Relationship Id="rId15" Type="http://schemas.openxmlformats.org/officeDocument/2006/relationships/slide" Target="slides/slide9.xml"/><Relationship Id="rId37" Type="http://schemas.openxmlformats.org/officeDocument/2006/relationships/font" Target="fonts/Roboto-boldItalic.fntdata"/><Relationship Id="rId14" Type="http://schemas.openxmlformats.org/officeDocument/2006/relationships/slide" Target="slides/slide8.xml"/><Relationship Id="rId36" Type="http://schemas.openxmlformats.org/officeDocument/2006/relationships/font" Target="fonts/Roboto-italic.fntdata"/><Relationship Id="rId17" Type="http://schemas.openxmlformats.org/officeDocument/2006/relationships/slide" Target="slides/slide11.xml"/><Relationship Id="rId39" Type="http://schemas.openxmlformats.org/officeDocument/2006/relationships/font" Target="fonts/RobotoMedium-bold.fntdata"/><Relationship Id="rId16" Type="http://schemas.openxmlformats.org/officeDocument/2006/relationships/slide" Target="slides/slide10.xml"/><Relationship Id="rId38" Type="http://schemas.openxmlformats.org/officeDocument/2006/relationships/font" Target="fonts/RobotoMedium-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d9c4534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d9c4534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00a6bfc48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00a6bfc48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00a6bfc48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00a6bfc48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00a6bfc48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00a6bfc48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00a6bfc48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00a6bfc48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e9090756a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e9090756a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00c968f01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00c968f01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00c968f01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00c968f01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00c968f01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00c968f01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02344b0c2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02344b0c2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d933c8c4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d933c8c4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0237848e58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0237848e58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0237848e58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0237848e58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02378637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02378637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e9090756a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e9090756a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e9090756a_1_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e9090756a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d91e1f37e_1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d91e1f37e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d91e1f3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d91e1f3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e9090756a_1_2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e9090756a_1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00a6bfc48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00a6bfc48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e9090756a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e9090756a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00a6bfc48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00a6bfc48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jpg"/><Relationship Id="rId4" Type="http://schemas.openxmlformats.org/officeDocument/2006/relationships/image" Target="../media/image2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9.png"/><Relationship Id="rId8"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1.jpg"/><Relationship Id="rId4" Type="http://schemas.openxmlformats.org/officeDocument/2006/relationships/image" Target="../media/image19.jpg"/><Relationship Id="rId5" Type="http://schemas.openxmlformats.org/officeDocument/2006/relationships/image" Target="../media/image20.jpg"/><Relationship Id="rId6" Type="http://schemas.openxmlformats.org/officeDocument/2006/relationships/image" Target="../media/image1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hyperlink" Target="https://bit.ly/noob-anti-depression-chatbot" TargetMode="External"/><Relationship Id="rId4" Type="http://schemas.openxmlformats.org/officeDocument/2006/relationships/hyperlink" Target="https://bit.ly/anti-depression-slackbot" TargetMode="External"/><Relationship Id="rId5" Type="http://schemas.openxmlformats.org/officeDocument/2006/relationships/hyperlink" Target="https://github.com/Stark-developer01/IBM_Hackathon" TargetMode="External"/><Relationship Id="rId6" Type="http://schemas.openxmlformats.org/officeDocument/2006/relationships/hyperlink" Target="https://youtu.be/aqsg0jHIwBo"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forms.gle/L9DacwyjrPdgxyZL9"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0.jp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5.png"/><Relationship Id="rId7"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 name="Shape 66"/>
        <p:cNvGrpSpPr/>
        <p:nvPr/>
      </p:nvGrpSpPr>
      <p:grpSpPr>
        <a:xfrm>
          <a:off x="0" y="0"/>
          <a:ext cx="0" cy="0"/>
          <a:chOff x="0" y="0"/>
          <a:chExt cx="0" cy="0"/>
        </a:xfrm>
      </p:grpSpPr>
      <p:sp>
        <p:nvSpPr>
          <p:cNvPr id="67" name="Google Shape;67;p13"/>
          <p:cNvSpPr txBox="1"/>
          <p:nvPr>
            <p:ph type="ctrTitle"/>
          </p:nvPr>
        </p:nvSpPr>
        <p:spPr>
          <a:xfrm>
            <a:off x="377125" y="958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chemeClr val="accent1"/>
                </a:solidFill>
                <a:latin typeface="Georgia"/>
                <a:ea typeface="Georgia"/>
                <a:cs typeface="Georgia"/>
                <a:sym typeface="Georgia"/>
              </a:rPr>
              <a:t>Anti-Depression Chatbot</a:t>
            </a:r>
            <a:endParaRPr b="1">
              <a:solidFill>
                <a:schemeClr val="accent1"/>
              </a:solidFill>
              <a:latin typeface="Georgia"/>
              <a:ea typeface="Georgia"/>
              <a:cs typeface="Georgia"/>
              <a:sym typeface="Georgia"/>
            </a:endParaRPr>
          </a:p>
        </p:txBody>
      </p:sp>
      <p:sp>
        <p:nvSpPr>
          <p:cNvPr id="68" name="Google Shape;68;p13"/>
          <p:cNvSpPr txBox="1"/>
          <p:nvPr>
            <p:ph idx="1" type="subTitle"/>
          </p:nvPr>
        </p:nvSpPr>
        <p:spPr>
          <a:xfrm>
            <a:off x="1034075" y="1891875"/>
            <a:ext cx="5210700" cy="432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accent1"/>
              </a:buClr>
              <a:buSzPts val="1600"/>
              <a:buFont typeface="Georgia"/>
              <a:buChar char="-"/>
            </a:pPr>
            <a:r>
              <a:rPr b="1" lang="en" sz="1600">
                <a:solidFill>
                  <a:schemeClr val="accent1"/>
                </a:solidFill>
                <a:latin typeface="Georgia"/>
                <a:ea typeface="Georgia"/>
                <a:cs typeface="Georgia"/>
                <a:sym typeface="Georgia"/>
              </a:rPr>
              <a:t>Impacting and </a:t>
            </a:r>
            <a:r>
              <a:rPr b="1" lang="en" sz="1600">
                <a:solidFill>
                  <a:schemeClr val="accent1"/>
                </a:solidFill>
                <a:latin typeface="Georgia"/>
                <a:ea typeface="Georgia"/>
                <a:cs typeface="Georgia"/>
                <a:sym typeface="Georgia"/>
              </a:rPr>
              <a:t>Improving lives through AI</a:t>
            </a:r>
            <a:endParaRPr b="1" sz="1600">
              <a:solidFill>
                <a:schemeClr val="accent1"/>
              </a:solidFill>
              <a:latin typeface="Georgia"/>
              <a:ea typeface="Georgia"/>
              <a:cs typeface="Georgia"/>
              <a:sym typeface="Georgia"/>
            </a:endParaRPr>
          </a:p>
        </p:txBody>
      </p:sp>
      <p:pic>
        <p:nvPicPr>
          <p:cNvPr id="69" name="Google Shape;69;p13"/>
          <p:cNvPicPr preferRelativeResize="0"/>
          <p:nvPr/>
        </p:nvPicPr>
        <p:blipFill>
          <a:blip r:embed="rId3">
            <a:alphaModFix/>
          </a:blip>
          <a:stretch>
            <a:fillRect/>
          </a:stretch>
        </p:blipFill>
        <p:spPr>
          <a:xfrm>
            <a:off x="956625" y="2571750"/>
            <a:ext cx="3615375" cy="2259600"/>
          </a:xfrm>
          <a:prstGeom prst="rect">
            <a:avLst/>
          </a:prstGeom>
          <a:noFill/>
          <a:ln>
            <a:noFill/>
          </a:ln>
        </p:spPr>
      </p:pic>
      <p:pic>
        <p:nvPicPr>
          <p:cNvPr id="70" name="Google Shape;70;p13"/>
          <p:cNvPicPr preferRelativeResize="0"/>
          <p:nvPr/>
        </p:nvPicPr>
        <p:blipFill>
          <a:blip r:embed="rId4">
            <a:alphaModFix/>
          </a:blip>
          <a:stretch>
            <a:fillRect/>
          </a:stretch>
        </p:blipFill>
        <p:spPr>
          <a:xfrm flipH="1">
            <a:off x="4977625" y="2676300"/>
            <a:ext cx="3093550" cy="20504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2"/>
          <p:cNvSpPr txBox="1"/>
          <p:nvPr/>
        </p:nvSpPr>
        <p:spPr>
          <a:xfrm>
            <a:off x="460950" y="580025"/>
            <a:ext cx="8222100" cy="7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1A1A1A"/>
                </a:solidFill>
                <a:latin typeface="Raleway"/>
                <a:ea typeface="Raleway"/>
                <a:cs typeface="Raleway"/>
                <a:sym typeface="Raleway"/>
              </a:rPr>
              <a:t>Frameworks/Tools/Platforms(integrated)/Technologies stacks to be used </a:t>
            </a:r>
            <a:endParaRPr b="1" sz="2700">
              <a:solidFill>
                <a:srgbClr val="1A1A1A"/>
              </a:solidFill>
              <a:latin typeface="Raleway"/>
              <a:ea typeface="Raleway"/>
              <a:cs typeface="Raleway"/>
              <a:sym typeface="Raleway"/>
            </a:endParaRPr>
          </a:p>
        </p:txBody>
      </p:sp>
      <p:sp>
        <p:nvSpPr>
          <p:cNvPr id="175" name="Google Shape;175;p22"/>
          <p:cNvSpPr txBox="1"/>
          <p:nvPr/>
        </p:nvSpPr>
        <p:spPr>
          <a:xfrm>
            <a:off x="460950" y="2011725"/>
            <a:ext cx="7688700" cy="22611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000000"/>
              </a:buClr>
              <a:buSzPts val="1500"/>
              <a:buFont typeface="Georgia"/>
              <a:buAutoNum type="arabicPeriod"/>
            </a:pPr>
            <a:r>
              <a:rPr lang="en" sz="1500">
                <a:latin typeface="Georgia"/>
                <a:ea typeface="Georgia"/>
                <a:cs typeface="Georgia"/>
                <a:sym typeface="Georgia"/>
              </a:rPr>
              <a:t>Natural Language Processing(NLP)</a:t>
            </a:r>
            <a:endParaRPr sz="1500">
              <a:latin typeface="Georgia"/>
              <a:ea typeface="Georgia"/>
              <a:cs typeface="Georgia"/>
              <a:sym typeface="Georgia"/>
            </a:endParaRPr>
          </a:p>
          <a:p>
            <a:pPr indent="-323850" lvl="0" marL="457200" rtl="0" algn="l">
              <a:lnSpc>
                <a:spcPct val="115000"/>
              </a:lnSpc>
              <a:spcBef>
                <a:spcPts val="0"/>
              </a:spcBef>
              <a:spcAft>
                <a:spcPts val="0"/>
              </a:spcAft>
              <a:buClr>
                <a:srgbClr val="000000"/>
              </a:buClr>
              <a:buSzPts val="1500"/>
              <a:buFont typeface="Georgia"/>
              <a:buAutoNum type="arabicPeriod"/>
            </a:pPr>
            <a:r>
              <a:rPr lang="en" sz="1500">
                <a:latin typeface="Georgia"/>
                <a:ea typeface="Georgia"/>
                <a:cs typeface="Georgia"/>
                <a:sym typeface="Georgia"/>
              </a:rPr>
              <a:t>IBM Watson Assistant </a:t>
            </a:r>
            <a:endParaRPr sz="1500">
              <a:latin typeface="Georgia"/>
              <a:ea typeface="Georgia"/>
              <a:cs typeface="Georgia"/>
              <a:sym typeface="Georgia"/>
            </a:endParaRPr>
          </a:p>
          <a:p>
            <a:pPr indent="-323850" lvl="0" marL="457200" rtl="0" algn="l">
              <a:lnSpc>
                <a:spcPct val="115000"/>
              </a:lnSpc>
              <a:spcBef>
                <a:spcPts val="0"/>
              </a:spcBef>
              <a:spcAft>
                <a:spcPts val="0"/>
              </a:spcAft>
              <a:buClr>
                <a:srgbClr val="000000"/>
              </a:buClr>
              <a:buSzPts val="1500"/>
              <a:buFont typeface="Georgia"/>
              <a:buAutoNum type="arabicPeriod"/>
            </a:pPr>
            <a:r>
              <a:rPr lang="en" sz="1500">
                <a:latin typeface="Georgia"/>
                <a:ea typeface="Georgia"/>
                <a:cs typeface="Georgia"/>
                <a:sym typeface="Georgia"/>
              </a:rPr>
              <a:t>IBM Cloud</a:t>
            </a:r>
            <a:endParaRPr sz="1500">
              <a:latin typeface="Georgia"/>
              <a:ea typeface="Georgia"/>
              <a:cs typeface="Georgia"/>
              <a:sym typeface="Georgia"/>
            </a:endParaRPr>
          </a:p>
          <a:p>
            <a:pPr indent="-323850" lvl="0" marL="457200" rtl="0" algn="l">
              <a:lnSpc>
                <a:spcPct val="115000"/>
              </a:lnSpc>
              <a:spcBef>
                <a:spcPts val="0"/>
              </a:spcBef>
              <a:spcAft>
                <a:spcPts val="0"/>
              </a:spcAft>
              <a:buClr>
                <a:srgbClr val="595959"/>
              </a:buClr>
              <a:buSzPts val="1500"/>
              <a:buFont typeface="Georgia"/>
              <a:buAutoNum type="arabicPeriod"/>
            </a:pPr>
            <a:r>
              <a:rPr lang="en" sz="1500">
                <a:latin typeface="Georgia"/>
                <a:ea typeface="Georgia"/>
                <a:cs typeface="Georgia"/>
                <a:sym typeface="Georgia"/>
              </a:rPr>
              <a:t>Facebook Messenger</a:t>
            </a:r>
            <a:endParaRPr sz="1500">
              <a:latin typeface="Georgia"/>
              <a:ea typeface="Georgia"/>
              <a:cs typeface="Georgia"/>
              <a:sym typeface="Georgia"/>
            </a:endParaRPr>
          </a:p>
          <a:p>
            <a:pPr indent="-323850" lvl="0" marL="457200" rtl="0" algn="l">
              <a:lnSpc>
                <a:spcPct val="115000"/>
              </a:lnSpc>
              <a:spcBef>
                <a:spcPts val="0"/>
              </a:spcBef>
              <a:spcAft>
                <a:spcPts val="0"/>
              </a:spcAft>
              <a:buClr>
                <a:srgbClr val="595959"/>
              </a:buClr>
              <a:buSzPts val="1500"/>
              <a:buFont typeface="Georgia"/>
              <a:buAutoNum type="arabicPeriod"/>
            </a:pPr>
            <a:r>
              <a:rPr lang="en" sz="1500">
                <a:latin typeface="Georgia"/>
                <a:ea typeface="Georgia"/>
                <a:cs typeface="Georgia"/>
                <a:sym typeface="Georgia"/>
              </a:rPr>
              <a:t>Slack</a:t>
            </a:r>
            <a:endParaRPr sz="1500">
              <a:latin typeface="Georgia"/>
              <a:ea typeface="Georgia"/>
              <a:cs typeface="Georgia"/>
              <a:sym typeface="Georgi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3"/>
          <p:cNvSpPr txBox="1"/>
          <p:nvPr/>
        </p:nvSpPr>
        <p:spPr>
          <a:xfrm>
            <a:off x="214800" y="568250"/>
            <a:ext cx="8929200" cy="10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Georgia"/>
                <a:ea typeface="Georgia"/>
                <a:cs typeface="Georgia"/>
                <a:sym typeface="Georgia"/>
              </a:rPr>
              <a:t>Assumption, Constraints and Solution Decision Points</a:t>
            </a:r>
            <a:r>
              <a:rPr b="1" lang="en" sz="2500">
                <a:solidFill>
                  <a:schemeClr val="lt1"/>
                </a:solidFill>
                <a:latin typeface="Georgia"/>
                <a:ea typeface="Georgia"/>
                <a:cs typeface="Georgia"/>
                <a:sym typeface="Georgia"/>
              </a:rPr>
              <a:t> </a:t>
            </a:r>
            <a:endParaRPr b="1" sz="2500">
              <a:solidFill>
                <a:schemeClr val="lt1"/>
              </a:solidFill>
              <a:latin typeface="Georgia"/>
              <a:ea typeface="Georgia"/>
              <a:cs typeface="Georgia"/>
              <a:sym typeface="Georgia"/>
            </a:endParaRPr>
          </a:p>
        </p:txBody>
      </p:sp>
      <p:sp>
        <p:nvSpPr>
          <p:cNvPr id="181" name="Google Shape;181;p23"/>
          <p:cNvSpPr txBox="1"/>
          <p:nvPr/>
        </p:nvSpPr>
        <p:spPr>
          <a:xfrm>
            <a:off x="453150" y="1890875"/>
            <a:ext cx="8237700" cy="30645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000000"/>
              </a:buClr>
              <a:buSzPts val="1500"/>
              <a:buFont typeface="Roboto"/>
              <a:buAutoNum type="arabicPeriod"/>
            </a:pPr>
            <a:r>
              <a:rPr b="1" lang="en" sz="1500">
                <a:latin typeface="Roboto"/>
                <a:ea typeface="Roboto"/>
                <a:cs typeface="Roboto"/>
                <a:sym typeface="Roboto"/>
              </a:rPr>
              <a:t>NLP - It’s highly important modern technique to analyse sentiment from textual data obtained from the user.</a:t>
            </a:r>
            <a:endParaRPr b="1" sz="1500">
              <a:latin typeface="Roboto"/>
              <a:ea typeface="Roboto"/>
              <a:cs typeface="Roboto"/>
              <a:sym typeface="Roboto"/>
            </a:endParaRPr>
          </a:p>
          <a:p>
            <a:pPr indent="-323850" lvl="0" marL="457200" rtl="0" algn="l">
              <a:lnSpc>
                <a:spcPct val="115000"/>
              </a:lnSpc>
              <a:spcBef>
                <a:spcPts val="0"/>
              </a:spcBef>
              <a:spcAft>
                <a:spcPts val="0"/>
              </a:spcAft>
              <a:buClr>
                <a:srgbClr val="000000"/>
              </a:buClr>
              <a:buSzPts val="1500"/>
              <a:buFont typeface="Roboto"/>
              <a:buAutoNum type="arabicPeriod"/>
            </a:pPr>
            <a:r>
              <a:rPr b="1" lang="en" sz="1500">
                <a:latin typeface="Roboto"/>
                <a:ea typeface="Roboto"/>
                <a:cs typeface="Roboto"/>
                <a:sym typeface="Roboto"/>
              </a:rPr>
              <a:t>IBM Watson Assistant - It’s highly efficient, and beneficial to build a chatbot.</a:t>
            </a:r>
            <a:endParaRPr b="1" sz="1500">
              <a:latin typeface="Roboto"/>
              <a:ea typeface="Roboto"/>
              <a:cs typeface="Roboto"/>
              <a:sym typeface="Roboto"/>
            </a:endParaRPr>
          </a:p>
          <a:p>
            <a:pPr indent="0" lvl="0" marL="0" rtl="0" algn="l">
              <a:lnSpc>
                <a:spcPct val="115000"/>
              </a:lnSpc>
              <a:spcBef>
                <a:spcPts val="1600"/>
              </a:spcBef>
              <a:spcAft>
                <a:spcPts val="0"/>
              </a:spcAft>
              <a:buNone/>
            </a:pPr>
            <a:r>
              <a:rPr b="1" lang="en" sz="1500">
                <a:latin typeface="Roboto"/>
                <a:ea typeface="Roboto"/>
                <a:cs typeface="Roboto"/>
                <a:sym typeface="Roboto"/>
              </a:rPr>
              <a:t>Constraints: </a:t>
            </a:r>
            <a:endParaRPr b="1" sz="1500">
              <a:latin typeface="Roboto"/>
              <a:ea typeface="Roboto"/>
              <a:cs typeface="Roboto"/>
              <a:sym typeface="Roboto"/>
            </a:endParaRPr>
          </a:p>
          <a:p>
            <a:pPr indent="-323850" lvl="0" marL="457200" rtl="0" algn="l">
              <a:lnSpc>
                <a:spcPct val="115000"/>
              </a:lnSpc>
              <a:spcBef>
                <a:spcPts val="1600"/>
              </a:spcBef>
              <a:spcAft>
                <a:spcPts val="0"/>
              </a:spcAft>
              <a:buSzPts val="1500"/>
              <a:buFont typeface="Roboto"/>
              <a:buAutoNum type="arabicPeriod"/>
            </a:pPr>
            <a:r>
              <a:rPr b="1" lang="en" sz="1500">
                <a:latin typeface="Roboto"/>
                <a:ea typeface="Roboto"/>
                <a:cs typeface="Roboto"/>
                <a:sym typeface="Roboto"/>
              </a:rPr>
              <a:t>Lack of dataset(Intent Examples, Entities, etc.).</a:t>
            </a:r>
            <a:endParaRPr b="1" sz="1500">
              <a:latin typeface="Roboto"/>
              <a:ea typeface="Roboto"/>
              <a:cs typeface="Roboto"/>
              <a:sym typeface="Roboto"/>
            </a:endParaRPr>
          </a:p>
          <a:p>
            <a:pPr indent="-323850" lvl="0" marL="457200" rtl="0" algn="l">
              <a:lnSpc>
                <a:spcPct val="115000"/>
              </a:lnSpc>
              <a:spcBef>
                <a:spcPts val="0"/>
              </a:spcBef>
              <a:spcAft>
                <a:spcPts val="0"/>
              </a:spcAft>
              <a:buSzPts val="1500"/>
              <a:buFont typeface="Roboto"/>
              <a:buAutoNum type="arabicPeriod"/>
            </a:pPr>
            <a:r>
              <a:rPr b="1" lang="en" sz="1500">
                <a:latin typeface="Roboto"/>
                <a:ea typeface="Roboto"/>
                <a:cs typeface="Roboto"/>
                <a:sym typeface="Roboto"/>
              </a:rPr>
              <a:t>Subscription limitation in Lite version.</a:t>
            </a:r>
            <a:endParaRPr b="1" sz="1500">
              <a:latin typeface="Roboto"/>
              <a:ea typeface="Roboto"/>
              <a:cs typeface="Roboto"/>
              <a:sym typeface="Roboto"/>
            </a:endParaRPr>
          </a:p>
          <a:p>
            <a:pPr indent="-323850" lvl="0" marL="457200" rtl="0" algn="l">
              <a:lnSpc>
                <a:spcPct val="115000"/>
              </a:lnSpc>
              <a:spcBef>
                <a:spcPts val="0"/>
              </a:spcBef>
              <a:spcAft>
                <a:spcPts val="0"/>
              </a:spcAft>
              <a:buSzPts val="1500"/>
              <a:buFont typeface="Roboto"/>
              <a:buAutoNum type="arabicPeriod"/>
            </a:pPr>
            <a:r>
              <a:rPr b="1" lang="en" sz="1500">
                <a:latin typeface="Roboto"/>
                <a:ea typeface="Roboto"/>
                <a:cs typeface="Roboto"/>
                <a:sym typeface="Roboto"/>
              </a:rPr>
              <a:t>Very limited domain knowledge(Help from experts would be beneficial).</a:t>
            </a:r>
            <a:endParaRPr b="1" sz="1500">
              <a:latin typeface="Roboto"/>
              <a:ea typeface="Roboto"/>
              <a:cs typeface="Roboto"/>
              <a:sym typeface="Roboto"/>
            </a:endParaRPr>
          </a:p>
          <a:p>
            <a:pPr indent="-323850" lvl="0" marL="457200" rtl="0" algn="l">
              <a:lnSpc>
                <a:spcPct val="115000"/>
              </a:lnSpc>
              <a:spcBef>
                <a:spcPts val="0"/>
              </a:spcBef>
              <a:spcAft>
                <a:spcPts val="0"/>
              </a:spcAft>
              <a:buSzPts val="1500"/>
              <a:buFont typeface="Roboto"/>
              <a:buAutoNum type="arabicPeriod"/>
            </a:pPr>
            <a:r>
              <a:rPr b="1" lang="en" sz="1500">
                <a:latin typeface="Roboto"/>
                <a:ea typeface="Roboto"/>
                <a:cs typeface="Roboto"/>
                <a:sym typeface="Roboto"/>
              </a:rPr>
              <a:t>Lack of experience of using IBM Watson Assistant(Mentor guidance would be beneficial).</a:t>
            </a:r>
            <a:endParaRPr b="1" sz="15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4"/>
          <p:cNvSpPr txBox="1"/>
          <p:nvPr>
            <p:ph type="title"/>
          </p:nvPr>
        </p:nvSpPr>
        <p:spPr>
          <a:xfrm>
            <a:off x="471900" y="631300"/>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Extent of Scalability/Usability</a:t>
            </a:r>
            <a:endParaRPr/>
          </a:p>
        </p:txBody>
      </p:sp>
      <p:sp>
        <p:nvSpPr>
          <p:cNvPr id="187" name="Google Shape;187;p24"/>
          <p:cNvSpPr txBox="1"/>
          <p:nvPr/>
        </p:nvSpPr>
        <p:spPr>
          <a:xfrm>
            <a:off x="362600" y="2078875"/>
            <a:ext cx="8055600" cy="226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latin typeface="Georgia"/>
                <a:ea typeface="Georgia"/>
                <a:cs typeface="Georgia"/>
                <a:sym typeface="Georgia"/>
              </a:rPr>
              <a:t>The chatbot itself can be later on scaled to any working website or android application in itself, or can be integrated in social media(Facebook Messenger, Slack Workspace) through channel integration.</a:t>
            </a:r>
            <a:endParaRPr b="1" sz="1500">
              <a:latin typeface="Georgia"/>
              <a:ea typeface="Georgia"/>
              <a:cs typeface="Georgia"/>
              <a:sym typeface="Georgia"/>
            </a:endParaRPr>
          </a:p>
          <a:p>
            <a:pPr indent="0" lvl="0" marL="0" rtl="0" algn="l">
              <a:lnSpc>
                <a:spcPct val="115000"/>
              </a:lnSpc>
              <a:spcBef>
                <a:spcPts val="1600"/>
              </a:spcBef>
              <a:spcAft>
                <a:spcPts val="1600"/>
              </a:spcAft>
              <a:buNone/>
            </a:pPr>
            <a:r>
              <a:rPr b="1" lang="en" sz="1500">
                <a:latin typeface="Georgia"/>
                <a:ea typeface="Georgia"/>
                <a:cs typeface="Georgia"/>
                <a:sym typeface="Georgia"/>
              </a:rPr>
              <a:t>Later on we can add medical support facilities (such as Doctor Appointment, Video Calling facilities) to our chatbot.</a:t>
            </a:r>
            <a:endParaRPr b="1" sz="1500">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5"/>
          <p:cNvSpPr txBox="1"/>
          <p:nvPr/>
        </p:nvSpPr>
        <p:spPr>
          <a:xfrm>
            <a:off x="183750" y="663950"/>
            <a:ext cx="8776500" cy="7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chemeClr val="lt1"/>
                </a:solidFill>
                <a:latin typeface="Raleway"/>
                <a:ea typeface="Raleway"/>
                <a:cs typeface="Raleway"/>
                <a:sym typeface="Raleway"/>
              </a:rPr>
              <a:t>Solution Implementation Feasibility and Effectiveness </a:t>
            </a:r>
            <a:endParaRPr b="1" sz="2600">
              <a:solidFill>
                <a:schemeClr val="lt1"/>
              </a:solidFill>
              <a:latin typeface="Raleway"/>
              <a:ea typeface="Raleway"/>
              <a:cs typeface="Raleway"/>
              <a:sym typeface="Raleway"/>
            </a:endParaRPr>
          </a:p>
        </p:txBody>
      </p:sp>
      <p:sp>
        <p:nvSpPr>
          <p:cNvPr id="193" name="Google Shape;193;p25"/>
          <p:cNvSpPr txBox="1"/>
          <p:nvPr/>
        </p:nvSpPr>
        <p:spPr>
          <a:xfrm>
            <a:off x="407125" y="2011725"/>
            <a:ext cx="8160900" cy="251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latin typeface="Georgia"/>
                <a:ea typeface="Georgia"/>
                <a:cs typeface="Georgia"/>
                <a:sym typeface="Georgia"/>
              </a:rPr>
              <a:t>We plan to deploy our solution using IBM Cloud services(IBM Watson Assistant) primarily extending our Anti-depression chatbot services to Slack and Facebook Messenger as an AI assistant which the users can access just like normal chats.</a:t>
            </a:r>
            <a:endParaRPr b="1" sz="1500">
              <a:latin typeface="Georgia"/>
              <a:ea typeface="Georgia"/>
              <a:cs typeface="Georgia"/>
              <a:sym typeface="Georgia"/>
            </a:endParaRPr>
          </a:p>
          <a:p>
            <a:pPr indent="0" lvl="0" marL="0" rtl="0" algn="l">
              <a:lnSpc>
                <a:spcPct val="115000"/>
              </a:lnSpc>
              <a:spcBef>
                <a:spcPts val="1600"/>
              </a:spcBef>
              <a:spcAft>
                <a:spcPts val="1600"/>
              </a:spcAft>
              <a:buNone/>
            </a:pPr>
            <a:r>
              <a:rPr b="1" lang="en" sz="1500">
                <a:latin typeface="Georgia"/>
                <a:ea typeface="Georgia"/>
                <a:cs typeface="Georgia"/>
                <a:sym typeface="Georgia"/>
              </a:rPr>
              <a:t>Effectiveness of this Chatbot will be very high as our Chatbot will be live on the most commonly and widely used Social Networking Platforms where more than 3 billion active users are found monthly, it targets on the 3 primary reasons </a:t>
            </a:r>
            <a:r>
              <a:rPr b="1" lang="en" sz="1500">
                <a:latin typeface="Georgia"/>
                <a:ea typeface="Georgia"/>
                <a:cs typeface="Georgia"/>
                <a:sym typeface="Georgia"/>
              </a:rPr>
              <a:t>against</a:t>
            </a:r>
            <a:r>
              <a:rPr b="1" lang="en" sz="1500">
                <a:latin typeface="Georgia"/>
                <a:ea typeface="Georgia"/>
                <a:cs typeface="Georgia"/>
                <a:sym typeface="Georgia"/>
              </a:rPr>
              <a:t> mental disorder, easy to interactive, friendly, with </a:t>
            </a:r>
            <a:r>
              <a:rPr b="1" lang="en" sz="1500">
                <a:latin typeface="Georgia"/>
                <a:ea typeface="Georgia"/>
                <a:cs typeface="Georgia"/>
                <a:sym typeface="Georgia"/>
              </a:rPr>
              <a:t>guaranteed</a:t>
            </a:r>
            <a:r>
              <a:rPr b="1" lang="en" sz="1500">
                <a:latin typeface="Georgia"/>
                <a:ea typeface="Georgia"/>
                <a:cs typeface="Georgia"/>
                <a:sym typeface="Georgia"/>
              </a:rPr>
              <a:t> data security theme.</a:t>
            </a:r>
            <a:endParaRPr b="1" sz="1500">
              <a:latin typeface="Georgia"/>
              <a:ea typeface="Georgia"/>
              <a:cs typeface="Georgia"/>
              <a:sym typeface="Georgi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26"/>
          <p:cNvPicPr preferRelativeResize="0"/>
          <p:nvPr/>
        </p:nvPicPr>
        <p:blipFill rotWithShape="1">
          <a:blip r:embed="rId3">
            <a:alphaModFix/>
          </a:blip>
          <a:srcRect b="9477" l="0" r="0" t="0"/>
          <a:stretch/>
        </p:blipFill>
        <p:spPr>
          <a:xfrm>
            <a:off x="0" y="0"/>
            <a:ext cx="9144000" cy="5143500"/>
          </a:xfrm>
          <a:prstGeom prst="rect">
            <a:avLst/>
          </a:prstGeom>
          <a:noFill/>
          <a:ln>
            <a:noFill/>
          </a:ln>
        </p:spPr>
      </p:pic>
      <p:sp>
        <p:nvSpPr>
          <p:cNvPr id="199" name="Google Shape;199;p26"/>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Methodology</a:t>
            </a:r>
            <a:endParaRPr>
              <a:latin typeface="Georgia"/>
              <a:ea typeface="Georgia"/>
              <a:cs typeface="Georgia"/>
              <a:sym typeface="Georgia"/>
            </a:endParaRPr>
          </a:p>
          <a:p>
            <a:pPr indent="-355600" lvl="0" marL="457200" rtl="0" algn="l">
              <a:spcBef>
                <a:spcPts val="0"/>
              </a:spcBef>
              <a:spcAft>
                <a:spcPts val="0"/>
              </a:spcAft>
              <a:buSzPts val="2000"/>
              <a:buChar char="-"/>
            </a:pPr>
            <a:r>
              <a:rPr i="1" lang="en" sz="2000"/>
              <a:t>Concepts, Principles, elements and components</a:t>
            </a:r>
            <a:endParaRPr i="1" sz="2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7"/>
          <p:cNvSpPr txBox="1"/>
          <p:nvPr>
            <p:ph type="title"/>
          </p:nvPr>
        </p:nvSpPr>
        <p:spPr>
          <a:xfrm>
            <a:off x="98250" y="16350"/>
            <a:ext cx="88323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300">
                <a:latin typeface="Georgia"/>
                <a:ea typeface="Georgia"/>
                <a:cs typeface="Georgia"/>
                <a:sym typeface="Georgia"/>
              </a:rPr>
              <a:t>Architecture Diagram</a:t>
            </a:r>
            <a:endParaRPr b="1" sz="2300">
              <a:latin typeface="Georgia"/>
              <a:ea typeface="Georgia"/>
              <a:cs typeface="Georgia"/>
              <a:sym typeface="Georgia"/>
            </a:endParaRPr>
          </a:p>
        </p:txBody>
      </p:sp>
      <p:pic>
        <p:nvPicPr>
          <p:cNvPr id="205" name="Google Shape;205;p27"/>
          <p:cNvPicPr preferRelativeResize="0"/>
          <p:nvPr/>
        </p:nvPicPr>
        <p:blipFill rotWithShape="1">
          <a:blip r:embed="rId3">
            <a:alphaModFix/>
          </a:blip>
          <a:srcRect b="10359" l="19529" r="31888" t="23868"/>
          <a:stretch/>
        </p:blipFill>
        <p:spPr>
          <a:xfrm>
            <a:off x="1585925" y="711775"/>
            <a:ext cx="5787600" cy="4407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200">
                <a:latin typeface="Georgia"/>
                <a:ea typeface="Georgia"/>
                <a:cs typeface="Georgia"/>
                <a:sym typeface="Georgia"/>
              </a:rPr>
              <a:t>General Flowchart for Chatbot</a:t>
            </a:r>
            <a:endParaRPr b="1" sz="2200">
              <a:latin typeface="Georgia"/>
              <a:ea typeface="Georgia"/>
              <a:cs typeface="Georgia"/>
              <a:sym typeface="Georgia"/>
            </a:endParaRPr>
          </a:p>
        </p:txBody>
      </p:sp>
      <p:pic>
        <p:nvPicPr>
          <p:cNvPr id="211" name="Google Shape;211;p28"/>
          <p:cNvPicPr preferRelativeResize="0"/>
          <p:nvPr/>
        </p:nvPicPr>
        <p:blipFill>
          <a:blip r:embed="rId3">
            <a:alphaModFix/>
          </a:blip>
          <a:stretch>
            <a:fillRect/>
          </a:stretch>
        </p:blipFill>
        <p:spPr>
          <a:xfrm>
            <a:off x="1150425" y="726750"/>
            <a:ext cx="6843150" cy="44167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000"/>
              <a:t>Graphical Representation</a:t>
            </a:r>
            <a:endParaRPr b="1" sz="2000"/>
          </a:p>
        </p:txBody>
      </p:sp>
      <p:pic>
        <p:nvPicPr>
          <p:cNvPr descr="Forms response chart. Question title: How frequent do you think you can share your mental state and your thoughts with your -&gt;. Number of responses: ." id="217" name="Google Shape;217;p29"/>
          <p:cNvPicPr preferRelativeResize="0"/>
          <p:nvPr/>
        </p:nvPicPr>
        <p:blipFill>
          <a:blip r:embed="rId3">
            <a:alphaModFix/>
          </a:blip>
          <a:stretch>
            <a:fillRect/>
          </a:stretch>
        </p:blipFill>
        <p:spPr>
          <a:xfrm>
            <a:off x="3034839" y="1648102"/>
            <a:ext cx="2897970" cy="1416475"/>
          </a:xfrm>
          <a:prstGeom prst="rect">
            <a:avLst/>
          </a:prstGeom>
          <a:noFill/>
          <a:ln>
            <a:noFill/>
          </a:ln>
        </p:spPr>
      </p:pic>
      <p:pic>
        <p:nvPicPr>
          <p:cNvPr descr="Forms response chart. Question title: Where do you think in the Depression Intensity Scale Circles, the majority of the Indian youths lie?. Number of responses: 125 responses." id="218" name="Google Shape;218;p29"/>
          <p:cNvPicPr preferRelativeResize="0"/>
          <p:nvPr/>
        </p:nvPicPr>
        <p:blipFill>
          <a:blip r:embed="rId4">
            <a:alphaModFix/>
          </a:blip>
          <a:stretch>
            <a:fillRect/>
          </a:stretch>
        </p:blipFill>
        <p:spPr>
          <a:xfrm>
            <a:off x="37675" y="1648100"/>
            <a:ext cx="2986091" cy="1416475"/>
          </a:xfrm>
          <a:prstGeom prst="rect">
            <a:avLst/>
          </a:prstGeom>
          <a:noFill/>
          <a:ln>
            <a:noFill/>
          </a:ln>
        </p:spPr>
      </p:pic>
      <p:pic>
        <p:nvPicPr>
          <p:cNvPr descr="Forms response chart. Question title: Should the chat assistant be. Number of responses: 125 responses." id="219" name="Google Shape;219;p29"/>
          <p:cNvPicPr preferRelativeResize="0"/>
          <p:nvPr/>
        </p:nvPicPr>
        <p:blipFill rotWithShape="1">
          <a:blip r:embed="rId5">
            <a:alphaModFix/>
          </a:blip>
          <a:srcRect b="0" l="2781" r="22434" t="0"/>
          <a:stretch/>
        </p:blipFill>
        <p:spPr>
          <a:xfrm>
            <a:off x="0" y="3162975"/>
            <a:ext cx="2517127" cy="1416475"/>
          </a:xfrm>
          <a:prstGeom prst="rect">
            <a:avLst/>
          </a:prstGeom>
          <a:noFill/>
          <a:ln>
            <a:noFill/>
          </a:ln>
        </p:spPr>
      </p:pic>
      <p:pic>
        <p:nvPicPr>
          <p:cNvPr descr="Forms response chart. Question title: What are the key factors that you think can cause depression in youngsters today?. Number of responses: 125 responses." id="220" name="Google Shape;220;p29"/>
          <p:cNvPicPr preferRelativeResize="0"/>
          <p:nvPr/>
        </p:nvPicPr>
        <p:blipFill>
          <a:blip r:embed="rId6">
            <a:alphaModFix/>
          </a:blip>
          <a:stretch>
            <a:fillRect/>
          </a:stretch>
        </p:blipFill>
        <p:spPr>
          <a:xfrm>
            <a:off x="2570151" y="3064575"/>
            <a:ext cx="3320700" cy="1850625"/>
          </a:xfrm>
          <a:prstGeom prst="rect">
            <a:avLst/>
          </a:prstGeom>
          <a:noFill/>
          <a:ln>
            <a:noFill/>
          </a:ln>
        </p:spPr>
      </p:pic>
      <p:sp>
        <p:nvSpPr>
          <p:cNvPr id="221" name="Google Shape;221;p29"/>
          <p:cNvSpPr txBox="1"/>
          <p:nvPr/>
        </p:nvSpPr>
        <p:spPr>
          <a:xfrm>
            <a:off x="16800" y="724688"/>
            <a:ext cx="8989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Georgia"/>
                <a:ea typeface="Georgia"/>
                <a:cs typeface="Georgia"/>
                <a:sym typeface="Georgia"/>
              </a:rPr>
              <a:t>To understand our users and audiences better, we conducted a user-survey with curated set of questions related to Mental health, depression, chatbot usage, their daily activities, habits and behaviours to understand our audience better and take a peek into their thought processes and their expectations from the product we are building. The following graphs shows the responses of few of the questions from the survey form with the help of  creative graphical representation.</a:t>
            </a:r>
            <a:endParaRPr sz="1200">
              <a:latin typeface="Georgia"/>
              <a:ea typeface="Georgia"/>
              <a:cs typeface="Georgia"/>
              <a:sym typeface="Georgia"/>
            </a:endParaRPr>
          </a:p>
        </p:txBody>
      </p:sp>
      <p:pic>
        <p:nvPicPr>
          <p:cNvPr descr="Forms response chart. Question title: What do you think Depression is?. Number of responses: 125 responses." id="222" name="Google Shape;222;p29"/>
          <p:cNvPicPr preferRelativeResize="0"/>
          <p:nvPr/>
        </p:nvPicPr>
        <p:blipFill>
          <a:blip r:embed="rId7">
            <a:alphaModFix/>
          </a:blip>
          <a:stretch>
            <a:fillRect/>
          </a:stretch>
        </p:blipFill>
        <p:spPr>
          <a:xfrm>
            <a:off x="5943875" y="1753750"/>
            <a:ext cx="3200124" cy="1610049"/>
          </a:xfrm>
          <a:prstGeom prst="rect">
            <a:avLst/>
          </a:prstGeom>
          <a:noFill/>
          <a:ln>
            <a:noFill/>
          </a:ln>
        </p:spPr>
      </p:pic>
      <p:pic>
        <p:nvPicPr>
          <p:cNvPr descr="Forms response chart. Question title: Will you be willing to share your thoughts and heart out to a chat assistant(i.e. chatbot) as a partner who is willing to hear you, give you suggestions to feel happy, and to detect the level depression(if applicable) ?. Number of responses: 125 responses." id="223" name="Google Shape;223;p29"/>
          <p:cNvPicPr preferRelativeResize="0"/>
          <p:nvPr/>
        </p:nvPicPr>
        <p:blipFill>
          <a:blip r:embed="rId8">
            <a:alphaModFix/>
          </a:blip>
          <a:stretch>
            <a:fillRect/>
          </a:stretch>
        </p:blipFill>
        <p:spPr>
          <a:xfrm>
            <a:off x="5931250" y="3391500"/>
            <a:ext cx="3156540" cy="1430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Analysis and Visualization</a:t>
            </a:r>
            <a:endParaRPr/>
          </a:p>
        </p:txBody>
      </p:sp>
      <p:sp>
        <p:nvSpPr>
          <p:cNvPr id="229" name="Google Shape;229;p30"/>
          <p:cNvSpPr txBox="1"/>
          <p:nvPr/>
        </p:nvSpPr>
        <p:spPr>
          <a:xfrm>
            <a:off x="98250" y="752050"/>
            <a:ext cx="895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The three important research we conducted before progressing with the idea were - </a:t>
            </a:r>
            <a:endParaRPr>
              <a:latin typeface="Roboto"/>
              <a:ea typeface="Roboto"/>
              <a:cs typeface="Roboto"/>
              <a:sym typeface="Roboto"/>
            </a:endParaRPr>
          </a:p>
        </p:txBody>
      </p:sp>
      <p:sp>
        <p:nvSpPr>
          <p:cNvPr id="230" name="Google Shape;230;p30"/>
          <p:cNvSpPr/>
          <p:nvPr/>
        </p:nvSpPr>
        <p:spPr>
          <a:xfrm>
            <a:off x="376025" y="1221674"/>
            <a:ext cx="1968900" cy="749400"/>
          </a:xfrm>
          <a:prstGeom prst="flowChartAlternateProcess">
            <a:avLst/>
          </a:prstGeom>
          <a:solidFill>
            <a:schemeClr val="dk1"/>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Consumer Research &amp; Need</a:t>
            </a:r>
            <a:endParaRPr>
              <a:solidFill>
                <a:schemeClr val="lt1"/>
              </a:solidFill>
            </a:endParaRPr>
          </a:p>
        </p:txBody>
      </p:sp>
      <p:sp>
        <p:nvSpPr>
          <p:cNvPr id="231" name="Google Shape;231;p30"/>
          <p:cNvSpPr/>
          <p:nvPr/>
        </p:nvSpPr>
        <p:spPr>
          <a:xfrm>
            <a:off x="2715350" y="1221675"/>
            <a:ext cx="1968900" cy="749400"/>
          </a:xfrm>
          <a:prstGeom prst="flowChartAlternateProcess">
            <a:avLst/>
          </a:prstGeom>
          <a:solidFill>
            <a:schemeClr val="dk1"/>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Product Research &amp; Strategy</a:t>
            </a:r>
            <a:endParaRPr>
              <a:solidFill>
                <a:schemeClr val="lt1"/>
              </a:solidFill>
            </a:endParaRPr>
          </a:p>
        </p:txBody>
      </p:sp>
      <p:sp>
        <p:nvSpPr>
          <p:cNvPr id="232" name="Google Shape;232;p30"/>
          <p:cNvSpPr/>
          <p:nvPr/>
        </p:nvSpPr>
        <p:spPr>
          <a:xfrm>
            <a:off x="4937675" y="1226863"/>
            <a:ext cx="1968900" cy="749400"/>
          </a:xfrm>
          <a:prstGeom prst="flowChartAlternateProcess">
            <a:avLst/>
          </a:prstGeom>
          <a:solidFill>
            <a:schemeClr val="dk1"/>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Market Research</a:t>
            </a:r>
            <a:endParaRPr>
              <a:solidFill>
                <a:schemeClr val="lt1"/>
              </a:solidFill>
            </a:endParaRPr>
          </a:p>
        </p:txBody>
      </p:sp>
      <p:cxnSp>
        <p:nvCxnSpPr>
          <p:cNvPr id="233" name="Google Shape;233;p30"/>
          <p:cNvCxnSpPr>
            <a:stCxn id="230" idx="2"/>
          </p:cNvCxnSpPr>
          <p:nvPr/>
        </p:nvCxnSpPr>
        <p:spPr>
          <a:xfrm flipH="1">
            <a:off x="1343075" y="1971074"/>
            <a:ext cx="17400" cy="365700"/>
          </a:xfrm>
          <a:prstGeom prst="straightConnector1">
            <a:avLst/>
          </a:prstGeom>
          <a:noFill/>
          <a:ln cap="flat" cmpd="sng" w="28575">
            <a:solidFill>
              <a:schemeClr val="accent1"/>
            </a:solidFill>
            <a:prstDash val="solid"/>
            <a:round/>
            <a:headEnd len="med" w="med" type="none"/>
            <a:tailEnd len="med" w="med" type="triangle"/>
          </a:ln>
        </p:spPr>
      </p:cxnSp>
      <p:sp>
        <p:nvSpPr>
          <p:cNvPr id="234" name="Google Shape;234;p30"/>
          <p:cNvSpPr txBox="1"/>
          <p:nvPr/>
        </p:nvSpPr>
        <p:spPr>
          <a:xfrm>
            <a:off x="98225" y="2326238"/>
            <a:ext cx="2245200" cy="861900"/>
          </a:xfrm>
          <a:prstGeom prst="rect">
            <a:avLst/>
          </a:prstGeom>
          <a:noFill/>
          <a:ln cap="flat" cmpd="sng" w="19050">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Roboto"/>
                <a:ea typeface="Roboto"/>
                <a:cs typeface="Roboto"/>
                <a:sym typeface="Roboto"/>
              </a:rPr>
              <a:t>We identified the pain-points, gaps, needs of our targeted audience and customers of our product</a:t>
            </a:r>
            <a:endParaRPr sz="1100">
              <a:latin typeface="Roboto"/>
              <a:ea typeface="Roboto"/>
              <a:cs typeface="Roboto"/>
              <a:sym typeface="Roboto"/>
            </a:endParaRPr>
          </a:p>
        </p:txBody>
      </p:sp>
      <p:sp>
        <p:nvSpPr>
          <p:cNvPr id="235" name="Google Shape;235;p30"/>
          <p:cNvSpPr txBox="1"/>
          <p:nvPr/>
        </p:nvSpPr>
        <p:spPr>
          <a:xfrm>
            <a:off x="5229275" y="2363575"/>
            <a:ext cx="3142500" cy="1031400"/>
          </a:xfrm>
          <a:prstGeom prst="rect">
            <a:avLst/>
          </a:prstGeom>
          <a:noFill/>
          <a:ln cap="flat" cmpd="sng" w="19050">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Roboto"/>
                <a:ea typeface="Roboto"/>
                <a:cs typeface="Roboto"/>
                <a:sym typeface="Roboto"/>
              </a:rPr>
              <a:t>Identified our potential competitors, market size and potential market cap. Identified existing market trends, common themes, characteristics and similarities among similar products and their respective customer base</a:t>
            </a:r>
            <a:endParaRPr sz="1100">
              <a:latin typeface="Roboto"/>
              <a:ea typeface="Roboto"/>
              <a:cs typeface="Roboto"/>
              <a:sym typeface="Roboto"/>
            </a:endParaRPr>
          </a:p>
        </p:txBody>
      </p:sp>
      <p:cxnSp>
        <p:nvCxnSpPr>
          <p:cNvPr id="236" name="Google Shape;236;p30"/>
          <p:cNvCxnSpPr>
            <a:stCxn id="232" idx="2"/>
          </p:cNvCxnSpPr>
          <p:nvPr/>
        </p:nvCxnSpPr>
        <p:spPr>
          <a:xfrm flipH="1">
            <a:off x="5908925" y="1976263"/>
            <a:ext cx="13200" cy="387300"/>
          </a:xfrm>
          <a:prstGeom prst="straightConnector1">
            <a:avLst/>
          </a:prstGeom>
          <a:noFill/>
          <a:ln cap="flat" cmpd="sng" w="28575">
            <a:solidFill>
              <a:schemeClr val="accent1"/>
            </a:solidFill>
            <a:prstDash val="solid"/>
            <a:round/>
            <a:headEnd len="med" w="med" type="none"/>
            <a:tailEnd len="med" w="med" type="triangle"/>
          </a:ln>
        </p:spPr>
      </p:cxnSp>
      <p:sp>
        <p:nvSpPr>
          <p:cNvPr id="237" name="Google Shape;237;p30"/>
          <p:cNvSpPr txBox="1"/>
          <p:nvPr/>
        </p:nvSpPr>
        <p:spPr>
          <a:xfrm>
            <a:off x="2575850" y="2347025"/>
            <a:ext cx="2421000" cy="1369800"/>
          </a:xfrm>
          <a:prstGeom prst="rect">
            <a:avLst/>
          </a:prstGeom>
          <a:noFill/>
          <a:ln cap="flat" cmpd="sng" w="19050">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Roboto"/>
                <a:ea typeface="Roboto"/>
                <a:cs typeface="Roboto"/>
                <a:sym typeface="Roboto"/>
              </a:rPr>
              <a:t>Product specifications, demonstrations, beta version feedbacks and researching about similar products which has already proved themselves in the market. Defining product use cases and features exclusively</a:t>
            </a:r>
            <a:endParaRPr sz="1100">
              <a:latin typeface="Roboto"/>
              <a:ea typeface="Roboto"/>
              <a:cs typeface="Roboto"/>
              <a:sym typeface="Roboto"/>
            </a:endParaRPr>
          </a:p>
        </p:txBody>
      </p:sp>
      <p:cxnSp>
        <p:nvCxnSpPr>
          <p:cNvPr id="238" name="Google Shape;238;p30"/>
          <p:cNvCxnSpPr>
            <a:stCxn id="231" idx="2"/>
          </p:cNvCxnSpPr>
          <p:nvPr/>
        </p:nvCxnSpPr>
        <p:spPr>
          <a:xfrm>
            <a:off x="3699800" y="1971075"/>
            <a:ext cx="6900" cy="379200"/>
          </a:xfrm>
          <a:prstGeom prst="straightConnector1">
            <a:avLst/>
          </a:prstGeom>
          <a:noFill/>
          <a:ln cap="flat" cmpd="sng" w="28575">
            <a:solidFill>
              <a:schemeClr val="accent1"/>
            </a:solidFill>
            <a:prstDash val="solid"/>
            <a:round/>
            <a:headEnd len="med" w="med" type="none"/>
            <a:tailEnd len="med" w="med" type="triangle"/>
          </a:ln>
        </p:spPr>
      </p:cxnSp>
      <p:sp>
        <p:nvSpPr>
          <p:cNvPr id="239" name="Google Shape;239;p30"/>
          <p:cNvSpPr txBox="1"/>
          <p:nvPr/>
        </p:nvSpPr>
        <p:spPr>
          <a:xfrm>
            <a:off x="98225" y="3598700"/>
            <a:ext cx="2735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latin typeface="Lato"/>
                <a:ea typeface="Lato"/>
                <a:cs typeface="Lato"/>
                <a:sym typeface="Lato"/>
              </a:rPr>
              <a:t>Analysis and Summary</a:t>
            </a:r>
            <a:endParaRPr b="1" sz="1600" u="sng">
              <a:latin typeface="Lato"/>
              <a:ea typeface="Lato"/>
              <a:cs typeface="Lato"/>
              <a:sym typeface="Lato"/>
            </a:endParaRPr>
          </a:p>
        </p:txBody>
      </p:sp>
      <p:sp>
        <p:nvSpPr>
          <p:cNvPr id="240" name="Google Shape;240;p30"/>
          <p:cNvSpPr txBox="1"/>
          <p:nvPr/>
        </p:nvSpPr>
        <p:spPr>
          <a:xfrm>
            <a:off x="183450" y="4362125"/>
            <a:ext cx="8826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latin typeface="Roboto Medium"/>
              <a:ea typeface="Roboto Medium"/>
              <a:cs typeface="Roboto Medium"/>
              <a:sym typeface="Roboto Medium"/>
            </a:endParaRPr>
          </a:p>
        </p:txBody>
      </p:sp>
      <p:sp>
        <p:nvSpPr>
          <p:cNvPr id="241" name="Google Shape;241;p30"/>
          <p:cNvSpPr txBox="1"/>
          <p:nvPr/>
        </p:nvSpPr>
        <p:spPr>
          <a:xfrm>
            <a:off x="91950" y="3900275"/>
            <a:ext cx="90096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Roboto"/>
                <a:ea typeface="Roboto"/>
                <a:cs typeface="Roboto"/>
                <a:sym typeface="Roboto"/>
              </a:rPr>
              <a:t>From all the above studies conducted, we analyzed the profitability, scalability, feasibility, sustainability and </a:t>
            </a:r>
            <a:r>
              <a:rPr lang="en" sz="1200">
                <a:latin typeface="Roboto"/>
                <a:ea typeface="Roboto"/>
                <a:cs typeface="Roboto"/>
                <a:sym typeface="Roboto"/>
              </a:rPr>
              <a:t>growth of this idea keeping in mind the future challenges to this Product Startup. We discovered the Strengths, Weaknesses, Opportunities and Threats (S.W.O.T analysis) of our idea to better prepare and position ourselves from the start. We scanned all our interaction touchpoints at each level for our product to reach our customers with a goal to create excellent user experience at each touchpoint for our product. We set the right value proposition strategy based on the user-surveys and the research studies we conducted to provide our customers with the right values on 4 metrics - Performance , Financial, Emotional and Relational value. </a:t>
            </a:r>
            <a:endParaRPr sz="1200">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1"/>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Revenue model</a:t>
            </a:r>
            <a:endParaRPr sz="2800"/>
          </a:p>
        </p:txBody>
      </p:sp>
      <p:sp>
        <p:nvSpPr>
          <p:cNvPr id="247" name="Google Shape;247;p31"/>
          <p:cNvSpPr txBox="1"/>
          <p:nvPr>
            <p:ph idx="1" type="body"/>
          </p:nvPr>
        </p:nvSpPr>
        <p:spPr>
          <a:xfrm>
            <a:off x="226075" y="13112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The revenue model that we plan to use for our product or idea is a mixture of two models -</a:t>
            </a:r>
            <a:endParaRPr sz="1600"/>
          </a:p>
          <a:p>
            <a:pPr indent="0" lvl="0" marL="0" rtl="0" algn="l">
              <a:spcBef>
                <a:spcPts val="1600"/>
              </a:spcBef>
              <a:spcAft>
                <a:spcPts val="1600"/>
              </a:spcAft>
              <a:buNone/>
            </a:pPr>
            <a:r>
              <a:rPr b="1" lang="en" sz="1800">
                <a:latin typeface="Lato"/>
                <a:ea typeface="Lato"/>
                <a:cs typeface="Lato"/>
                <a:sym typeface="Lato"/>
              </a:rPr>
              <a:t>Freemium Model and Subscription Revenue Model</a:t>
            </a:r>
            <a:endParaRPr b="1" sz="1400">
              <a:latin typeface="Lato"/>
              <a:ea typeface="Lato"/>
              <a:cs typeface="Lato"/>
              <a:sym typeface="Lato"/>
            </a:endParaRPr>
          </a:p>
        </p:txBody>
      </p:sp>
      <p:sp>
        <p:nvSpPr>
          <p:cNvPr id="248" name="Google Shape;248;p31"/>
          <p:cNvSpPr txBox="1"/>
          <p:nvPr>
            <p:ph type="title"/>
          </p:nvPr>
        </p:nvSpPr>
        <p:spPr>
          <a:xfrm>
            <a:off x="4865225" y="357800"/>
            <a:ext cx="2716200" cy="587100"/>
          </a:xfrm>
          <a:prstGeom prst="rect">
            <a:avLst/>
          </a:prstGeom>
          <a:solidFill>
            <a:schemeClr val="accent5"/>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2000"/>
              <a:t>Product (Chatbot)</a:t>
            </a:r>
            <a:endParaRPr sz="2000"/>
          </a:p>
        </p:txBody>
      </p:sp>
      <p:sp>
        <p:nvSpPr>
          <p:cNvPr id="249" name="Google Shape;249;p31"/>
          <p:cNvSpPr txBox="1"/>
          <p:nvPr>
            <p:ph type="title"/>
          </p:nvPr>
        </p:nvSpPr>
        <p:spPr>
          <a:xfrm>
            <a:off x="3780951" y="1816700"/>
            <a:ext cx="2168400" cy="727800"/>
          </a:xfrm>
          <a:prstGeom prst="rect">
            <a:avLst/>
          </a:prstGeom>
          <a:solidFill>
            <a:schemeClr val="dk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1100"/>
              <a:t>Essential and Primary Services (Chatbot advices, suggestions, normal conversation, playing videos and fun activities)</a:t>
            </a:r>
            <a:endParaRPr sz="1100"/>
          </a:p>
        </p:txBody>
      </p:sp>
      <p:sp>
        <p:nvSpPr>
          <p:cNvPr id="250" name="Google Shape;250;p31"/>
          <p:cNvSpPr txBox="1"/>
          <p:nvPr>
            <p:ph type="title"/>
          </p:nvPr>
        </p:nvSpPr>
        <p:spPr>
          <a:xfrm>
            <a:off x="4761050" y="3802350"/>
            <a:ext cx="2233500" cy="11196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1100"/>
              <a:t>Advanced features and personalized services (Counselling, support and healthcare suggestions, personal chat assistant through google account services)</a:t>
            </a:r>
            <a:endParaRPr sz="1100"/>
          </a:p>
        </p:txBody>
      </p:sp>
      <p:sp>
        <p:nvSpPr>
          <p:cNvPr id="251" name="Google Shape;251;p31"/>
          <p:cNvSpPr txBox="1"/>
          <p:nvPr/>
        </p:nvSpPr>
        <p:spPr>
          <a:xfrm>
            <a:off x="3908288" y="2540200"/>
            <a:ext cx="1719000" cy="369300"/>
          </a:xfrm>
          <a:prstGeom prst="rect">
            <a:avLst/>
          </a:prstGeom>
          <a:solidFill>
            <a:schemeClr val="lt1"/>
          </a:solid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n" sz="1200">
                <a:solidFill>
                  <a:schemeClr val="accent1"/>
                </a:solidFill>
                <a:latin typeface="Roboto"/>
                <a:ea typeface="Roboto"/>
                <a:cs typeface="Roboto"/>
                <a:sym typeface="Roboto"/>
              </a:rPr>
              <a:t>(Basic Account - Free)</a:t>
            </a:r>
            <a:endParaRPr b="1" sz="1200">
              <a:solidFill>
                <a:schemeClr val="accent1"/>
              </a:solidFill>
              <a:latin typeface="Roboto"/>
              <a:ea typeface="Roboto"/>
              <a:cs typeface="Roboto"/>
              <a:sym typeface="Roboto"/>
            </a:endParaRPr>
          </a:p>
        </p:txBody>
      </p:sp>
      <p:cxnSp>
        <p:nvCxnSpPr>
          <p:cNvPr id="252" name="Google Shape;252;p31"/>
          <p:cNvCxnSpPr>
            <a:stCxn id="248" idx="2"/>
            <a:endCxn id="249" idx="0"/>
          </p:cNvCxnSpPr>
          <p:nvPr/>
        </p:nvCxnSpPr>
        <p:spPr>
          <a:xfrm flipH="1">
            <a:off x="4865225" y="944900"/>
            <a:ext cx="1358100" cy="871800"/>
          </a:xfrm>
          <a:prstGeom prst="straightConnector1">
            <a:avLst/>
          </a:prstGeom>
          <a:noFill/>
          <a:ln cap="flat" cmpd="sng" w="19050">
            <a:solidFill>
              <a:schemeClr val="accent1"/>
            </a:solidFill>
            <a:prstDash val="solid"/>
            <a:round/>
            <a:headEnd len="med" w="med" type="none"/>
            <a:tailEnd len="med" w="med" type="triangle"/>
          </a:ln>
        </p:spPr>
      </p:cxnSp>
      <p:cxnSp>
        <p:nvCxnSpPr>
          <p:cNvPr id="253" name="Google Shape;253;p31"/>
          <p:cNvCxnSpPr>
            <a:stCxn id="251" idx="2"/>
            <a:endCxn id="250" idx="0"/>
          </p:cNvCxnSpPr>
          <p:nvPr/>
        </p:nvCxnSpPr>
        <p:spPr>
          <a:xfrm>
            <a:off x="4767788" y="2909500"/>
            <a:ext cx="1110000" cy="892800"/>
          </a:xfrm>
          <a:prstGeom prst="straightConnector1">
            <a:avLst/>
          </a:prstGeom>
          <a:noFill/>
          <a:ln cap="flat" cmpd="sng" w="19050">
            <a:solidFill>
              <a:schemeClr val="accent1"/>
            </a:solidFill>
            <a:prstDash val="solid"/>
            <a:round/>
            <a:headEnd len="med" w="med" type="none"/>
            <a:tailEnd len="med" w="med" type="triangle"/>
          </a:ln>
        </p:spPr>
      </p:cxnSp>
      <p:sp>
        <p:nvSpPr>
          <p:cNvPr id="254" name="Google Shape;254;p31"/>
          <p:cNvSpPr txBox="1"/>
          <p:nvPr/>
        </p:nvSpPr>
        <p:spPr>
          <a:xfrm rot="2306641">
            <a:off x="4468166" y="3244700"/>
            <a:ext cx="1306153" cy="35383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1"/>
                </a:solidFill>
                <a:latin typeface="Roboto Medium"/>
                <a:ea typeface="Roboto Medium"/>
                <a:cs typeface="Roboto Medium"/>
                <a:sym typeface="Roboto Medium"/>
              </a:rPr>
              <a:t>Upgradation </a:t>
            </a:r>
            <a:endParaRPr sz="1100">
              <a:solidFill>
                <a:schemeClr val="accent1"/>
              </a:solidFill>
              <a:latin typeface="Roboto Medium"/>
              <a:ea typeface="Roboto Medium"/>
              <a:cs typeface="Roboto Medium"/>
              <a:sym typeface="Roboto Medium"/>
            </a:endParaRPr>
          </a:p>
        </p:txBody>
      </p:sp>
      <p:sp>
        <p:nvSpPr>
          <p:cNvPr id="255" name="Google Shape;255;p31"/>
          <p:cNvSpPr txBox="1"/>
          <p:nvPr/>
        </p:nvSpPr>
        <p:spPr>
          <a:xfrm>
            <a:off x="6994550" y="4177500"/>
            <a:ext cx="1786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1"/>
                </a:solidFill>
                <a:latin typeface="Roboto"/>
                <a:ea typeface="Roboto"/>
                <a:cs typeface="Roboto"/>
                <a:sym typeface="Roboto"/>
              </a:rPr>
              <a:t>Premium Account - Paid (Different Plans)</a:t>
            </a:r>
            <a:endParaRPr b="1" sz="1200">
              <a:solidFill>
                <a:schemeClr val="accent1"/>
              </a:solidFill>
              <a:latin typeface="Roboto"/>
              <a:ea typeface="Roboto"/>
              <a:cs typeface="Roboto"/>
              <a:sym typeface="Roboto"/>
            </a:endParaRPr>
          </a:p>
        </p:txBody>
      </p:sp>
      <p:sp>
        <p:nvSpPr>
          <p:cNvPr id="256" name="Google Shape;256;p31"/>
          <p:cNvSpPr txBox="1"/>
          <p:nvPr>
            <p:ph type="title"/>
          </p:nvPr>
        </p:nvSpPr>
        <p:spPr>
          <a:xfrm>
            <a:off x="6635800" y="1816700"/>
            <a:ext cx="1973700" cy="871800"/>
          </a:xfrm>
          <a:prstGeom prst="rect">
            <a:avLst/>
          </a:prstGeom>
          <a:solidFill>
            <a:schemeClr val="dk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1100"/>
              <a:t>All Services provided by the product (Chat Counseling, advices, guidance, health suggestions etc.)</a:t>
            </a:r>
            <a:endParaRPr sz="1100"/>
          </a:p>
        </p:txBody>
      </p:sp>
      <p:sp>
        <p:nvSpPr>
          <p:cNvPr id="257" name="Google Shape;257;p31"/>
          <p:cNvSpPr txBox="1"/>
          <p:nvPr/>
        </p:nvSpPr>
        <p:spPr>
          <a:xfrm>
            <a:off x="3304550" y="1057550"/>
            <a:ext cx="2644800" cy="6465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n" sz="1000">
                <a:latin typeface="Roboto"/>
                <a:ea typeface="Roboto"/>
                <a:cs typeface="Roboto"/>
                <a:sym typeface="Roboto"/>
              </a:rPr>
              <a:t>Users can </a:t>
            </a:r>
            <a:r>
              <a:rPr b="1" lang="en" sz="1000">
                <a:latin typeface="Roboto"/>
                <a:ea typeface="Roboto"/>
                <a:cs typeface="Roboto"/>
                <a:sym typeface="Roboto"/>
              </a:rPr>
              <a:t>initially</a:t>
            </a:r>
            <a:r>
              <a:rPr b="1" lang="en" sz="1000">
                <a:latin typeface="Roboto"/>
                <a:ea typeface="Roboto"/>
                <a:cs typeface="Roboto"/>
                <a:sym typeface="Roboto"/>
              </a:rPr>
              <a:t> opt for services which are free and can continue to use the chatbot for absolutely free</a:t>
            </a:r>
            <a:endParaRPr b="1" sz="1000">
              <a:latin typeface="Roboto"/>
              <a:ea typeface="Roboto"/>
              <a:cs typeface="Roboto"/>
              <a:sym typeface="Roboto"/>
            </a:endParaRPr>
          </a:p>
        </p:txBody>
      </p:sp>
      <p:cxnSp>
        <p:nvCxnSpPr>
          <p:cNvPr id="258" name="Google Shape;258;p31"/>
          <p:cNvCxnSpPr>
            <a:stCxn id="248" idx="2"/>
            <a:endCxn id="256" idx="0"/>
          </p:cNvCxnSpPr>
          <p:nvPr/>
        </p:nvCxnSpPr>
        <p:spPr>
          <a:xfrm>
            <a:off x="6223325" y="944900"/>
            <a:ext cx="1399200" cy="871800"/>
          </a:xfrm>
          <a:prstGeom prst="straightConnector1">
            <a:avLst/>
          </a:prstGeom>
          <a:noFill/>
          <a:ln cap="flat" cmpd="sng" w="19050">
            <a:solidFill>
              <a:schemeClr val="accent1"/>
            </a:solidFill>
            <a:prstDash val="solid"/>
            <a:round/>
            <a:headEnd len="med" w="med" type="none"/>
            <a:tailEnd len="med" w="med" type="triangle"/>
          </a:ln>
        </p:spPr>
      </p:cxnSp>
      <p:sp>
        <p:nvSpPr>
          <p:cNvPr id="259" name="Google Shape;259;p31"/>
          <p:cNvSpPr txBox="1"/>
          <p:nvPr/>
        </p:nvSpPr>
        <p:spPr>
          <a:xfrm>
            <a:off x="7353925" y="903650"/>
            <a:ext cx="1719000" cy="9543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b="1" lang="en" sz="1000">
                <a:latin typeface="Roboto"/>
                <a:ea typeface="Roboto"/>
                <a:cs typeface="Roboto"/>
                <a:sym typeface="Roboto"/>
              </a:rPr>
              <a:t>Users can also go for direct subscription based on several subscription plans to access all the services of the product</a:t>
            </a:r>
            <a:endParaRPr b="1" sz="1000">
              <a:latin typeface="Roboto"/>
              <a:ea typeface="Roboto"/>
              <a:cs typeface="Roboto"/>
              <a:sym typeface="Roboto"/>
            </a:endParaRPr>
          </a:p>
        </p:txBody>
      </p:sp>
      <p:sp>
        <p:nvSpPr>
          <p:cNvPr id="260" name="Google Shape;260;p31"/>
          <p:cNvSpPr txBox="1"/>
          <p:nvPr/>
        </p:nvSpPr>
        <p:spPr>
          <a:xfrm>
            <a:off x="6691700" y="2740675"/>
            <a:ext cx="2233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1"/>
                </a:solidFill>
                <a:latin typeface="Roboto"/>
                <a:ea typeface="Roboto"/>
                <a:cs typeface="Roboto"/>
                <a:sym typeface="Roboto"/>
              </a:rPr>
              <a:t>Subscription Plan (yearly or monthly) - Paid</a:t>
            </a:r>
            <a:endParaRPr b="1" sz="1200">
              <a:solidFill>
                <a:schemeClr val="accent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pic>
        <p:nvPicPr>
          <p:cNvPr id="75" name="Google Shape;75;p14"/>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76" name="Google Shape;76;p14"/>
          <p:cNvSpPr txBox="1"/>
          <p:nvPr>
            <p:ph type="title"/>
          </p:nvPr>
        </p:nvSpPr>
        <p:spPr>
          <a:xfrm>
            <a:off x="490250" y="488250"/>
            <a:ext cx="76614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800"/>
              <a:t>Mission: </a:t>
            </a:r>
            <a:r>
              <a:rPr lang="en" sz="4800"/>
              <a:t>Revolutionising mental health space with technology through innovation</a:t>
            </a:r>
            <a:endParaRPr sz="4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Screenshots of the working chatbot(Chatbot)</a:t>
            </a:r>
            <a:endParaRPr/>
          </a:p>
        </p:txBody>
      </p:sp>
      <p:pic>
        <p:nvPicPr>
          <p:cNvPr id="266" name="Google Shape;266;p32"/>
          <p:cNvPicPr preferRelativeResize="0"/>
          <p:nvPr/>
        </p:nvPicPr>
        <p:blipFill rotWithShape="1">
          <a:blip r:embed="rId3">
            <a:alphaModFix/>
          </a:blip>
          <a:srcRect b="20828" l="16874" r="0" t="16342"/>
          <a:stretch/>
        </p:blipFill>
        <p:spPr>
          <a:xfrm>
            <a:off x="157925" y="808650"/>
            <a:ext cx="4515427" cy="2059301"/>
          </a:xfrm>
          <a:prstGeom prst="rect">
            <a:avLst/>
          </a:prstGeom>
          <a:noFill/>
          <a:ln>
            <a:noFill/>
          </a:ln>
        </p:spPr>
      </p:pic>
      <p:pic>
        <p:nvPicPr>
          <p:cNvPr id="267" name="Google Shape;267;p32"/>
          <p:cNvPicPr preferRelativeResize="0"/>
          <p:nvPr/>
        </p:nvPicPr>
        <p:blipFill rotWithShape="1">
          <a:blip r:embed="rId4">
            <a:alphaModFix/>
          </a:blip>
          <a:srcRect b="6123" l="22976" r="0" t="12116"/>
          <a:stretch/>
        </p:blipFill>
        <p:spPr>
          <a:xfrm>
            <a:off x="4983650" y="2518352"/>
            <a:ext cx="3866923" cy="2308975"/>
          </a:xfrm>
          <a:prstGeom prst="rect">
            <a:avLst/>
          </a:prstGeom>
          <a:noFill/>
          <a:ln>
            <a:noFill/>
          </a:ln>
        </p:spPr>
      </p:pic>
      <p:sp>
        <p:nvSpPr>
          <p:cNvPr id="268" name="Google Shape;268;p32"/>
          <p:cNvSpPr txBox="1"/>
          <p:nvPr/>
        </p:nvSpPr>
        <p:spPr>
          <a:xfrm>
            <a:off x="1203600" y="3168850"/>
            <a:ext cx="343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Deployed on Slack 👆🏼</a:t>
            </a:r>
            <a:endParaRPr>
              <a:latin typeface="Roboto"/>
              <a:ea typeface="Roboto"/>
              <a:cs typeface="Roboto"/>
              <a:sym typeface="Roboto"/>
            </a:endParaRPr>
          </a:p>
        </p:txBody>
      </p:sp>
      <p:sp>
        <p:nvSpPr>
          <p:cNvPr id="269" name="Google Shape;269;p32"/>
          <p:cNvSpPr txBox="1"/>
          <p:nvPr/>
        </p:nvSpPr>
        <p:spPr>
          <a:xfrm>
            <a:off x="5831350" y="1255775"/>
            <a:ext cx="343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Deployed on Messenger </a:t>
            </a:r>
            <a:r>
              <a:rPr lang="en">
                <a:latin typeface="Roboto"/>
                <a:ea typeface="Roboto"/>
                <a:cs typeface="Roboto"/>
                <a:sym typeface="Roboto"/>
              </a:rPr>
              <a:t>👇🏼</a:t>
            </a:r>
            <a:endParaRPr>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a:t>Screen Shots(Assistant Preview)</a:t>
            </a:r>
            <a:endParaRPr/>
          </a:p>
        </p:txBody>
      </p:sp>
      <p:pic>
        <p:nvPicPr>
          <p:cNvPr id="275" name="Google Shape;275;p33"/>
          <p:cNvPicPr preferRelativeResize="0"/>
          <p:nvPr/>
        </p:nvPicPr>
        <p:blipFill rotWithShape="1">
          <a:blip r:embed="rId3">
            <a:alphaModFix/>
          </a:blip>
          <a:srcRect b="0" l="0" r="0" t="18260"/>
          <a:stretch/>
        </p:blipFill>
        <p:spPr>
          <a:xfrm>
            <a:off x="98250" y="968500"/>
            <a:ext cx="2373550" cy="3449002"/>
          </a:xfrm>
          <a:prstGeom prst="rect">
            <a:avLst/>
          </a:prstGeom>
          <a:noFill/>
          <a:ln>
            <a:noFill/>
          </a:ln>
        </p:spPr>
      </p:pic>
      <p:pic>
        <p:nvPicPr>
          <p:cNvPr id="276" name="Google Shape;276;p33"/>
          <p:cNvPicPr preferRelativeResize="0"/>
          <p:nvPr/>
        </p:nvPicPr>
        <p:blipFill rotWithShape="1">
          <a:blip r:embed="rId4">
            <a:alphaModFix/>
          </a:blip>
          <a:srcRect b="5122" l="0" r="0" t="15588"/>
          <a:stretch/>
        </p:blipFill>
        <p:spPr>
          <a:xfrm>
            <a:off x="6978525" y="968499"/>
            <a:ext cx="1946326" cy="3345752"/>
          </a:xfrm>
          <a:prstGeom prst="rect">
            <a:avLst/>
          </a:prstGeom>
          <a:noFill/>
          <a:ln>
            <a:noFill/>
          </a:ln>
        </p:spPr>
      </p:pic>
      <p:pic>
        <p:nvPicPr>
          <p:cNvPr id="277" name="Google Shape;277;p33"/>
          <p:cNvPicPr preferRelativeResize="0"/>
          <p:nvPr/>
        </p:nvPicPr>
        <p:blipFill rotWithShape="1">
          <a:blip r:embed="rId5">
            <a:alphaModFix/>
          </a:blip>
          <a:srcRect b="6255" l="0" r="0" t="14461"/>
          <a:stretch/>
        </p:blipFill>
        <p:spPr>
          <a:xfrm>
            <a:off x="4778875" y="1071750"/>
            <a:ext cx="1946326" cy="3345752"/>
          </a:xfrm>
          <a:prstGeom prst="rect">
            <a:avLst/>
          </a:prstGeom>
          <a:noFill/>
          <a:ln>
            <a:noFill/>
          </a:ln>
        </p:spPr>
      </p:pic>
      <p:pic>
        <p:nvPicPr>
          <p:cNvPr id="278" name="Google Shape;278;p33"/>
          <p:cNvPicPr preferRelativeResize="0"/>
          <p:nvPr/>
        </p:nvPicPr>
        <p:blipFill rotWithShape="1">
          <a:blip r:embed="rId6">
            <a:alphaModFix/>
          </a:blip>
          <a:srcRect b="10470" l="0" r="0" t="15587"/>
          <a:stretch/>
        </p:blipFill>
        <p:spPr>
          <a:xfrm>
            <a:off x="2579250" y="1071750"/>
            <a:ext cx="1946300" cy="31200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4"/>
          <p:cNvSpPr txBox="1"/>
          <p:nvPr>
            <p:ph type="title"/>
          </p:nvPr>
        </p:nvSpPr>
        <p:spPr>
          <a:xfrm>
            <a:off x="98250" y="16350"/>
            <a:ext cx="89265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Demo Link and Video Link for our Chatbot</a:t>
            </a:r>
            <a:endParaRPr sz="2000"/>
          </a:p>
        </p:txBody>
      </p:sp>
      <p:sp>
        <p:nvSpPr>
          <p:cNvPr id="284" name="Google Shape;284;p34"/>
          <p:cNvSpPr txBox="1"/>
          <p:nvPr/>
        </p:nvSpPr>
        <p:spPr>
          <a:xfrm>
            <a:off x="98375" y="1168375"/>
            <a:ext cx="89265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IBM Assistant Preview (Chatbot) - </a:t>
            </a:r>
            <a:r>
              <a:rPr lang="en" u="sng">
                <a:solidFill>
                  <a:schemeClr val="hlink"/>
                </a:solidFill>
                <a:latin typeface="Roboto"/>
                <a:ea typeface="Roboto"/>
                <a:cs typeface="Roboto"/>
                <a:sym typeface="Roboto"/>
                <a:hlinkClick r:id="rId3"/>
              </a:rPr>
              <a:t>https://bit.ly/noob-anti-depression-chatbot</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Chatbot deployed on Slack - </a:t>
            </a:r>
            <a:r>
              <a:rPr lang="en" u="sng">
                <a:solidFill>
                  <a:schemeClr val="hlink"/>
                </a:solidFill>
                <a:latin typeface="Roboto"/>
                <a:ea typeface="Roboto"/>
                <a:cs typeface="Roboto"/>
                <a:sym typeface="Roboto"/>
                <a:hlinkClick r:id="rId4"/>
              </a:rPr>
              <a:t>https://bit.ly/anti-depression-slackbot</a:t>
            </a:r>
            <a:r>
              <a:rPr lang="en">
                <a:latin typeface="Roboto"/>
                <a:ea typeface="Roboto"/>
                <a:cs typeface="Roboto"/>
                <a:sym typeface="Roboto"/>
              </a:rPr>
              <a:t>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GitHub Repo Link - </a:t>
            </a:r>
            <a:r>
              <a:rPr lang="en" u="sng">
                <a:solidFill>
                  <a:schemeClr val="hlink"/>
                </a:solidFill>
                <a:latin typeface="Roboto"/>
                <a:ea typeface="Roboto"/>
                <a:cs typeface="Roboto"/>
                <a:sym typeface="Roboto"/>
                <a:hlinkClick r:id="rId5"/>
              </a:rPr>
              <a:t>https://github.com/Stark-developer01/IBM_Hackathon</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YouTube Video Link - </a:t>
            </a:r>
            <a:r>
              <a:rPr lang="en" u="sng">
                <a:solidFill>
                  <a:schemeClr val="hlink"/>
                </a:solidFill>
                <a:latin typeface="Roboto"/>
                <a:ea typeface="Roboto"/>
                <a:cs typeface="Roboto"/>
                <a:sym typeface="Roboto"/>
                <a:hlinkClick r:id="rId6"/>
              </a:rPr>
              <a:t>https://youtu.be/aqsg0jHIwBo</a:t>
            </a:r>
            <a:endParaRPr>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5"/>
          <p:cNvSpPr txBox="1"/>
          <p:nvPr>
            <p:ph type="title"/>
          </p:nvPr>
        </p:nvSpPr>
        <p:spPr>
          <a:xfrm>
            <a:off x="2728350" y="118075"/>
            <a:ext cx="2844900" cy="51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Appendix</a:t>
            </a:r>
            <a:endParaRPr/>
          </a:p>
        </p:txBody>
      </p:sp>
      <p:sp>
        <p:nvSpPr>
          <p:cNvPr id="290" name="Google Shape;290;p35"/>
          <p:cNvSpPr txBox="1"/>
          <p:nvPr/>
        </p:nvSpPr>
        <p:spPr>
          <a:xfrm>
            <a:off x="362600" y="787725"/>
            <a:ext cx="8581500" cy="39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FAFAFA"/>
                </a:solidFill>
                <a:latin typeface="Roboto"/>
                <a:ea typeface="Roboto"/>
                <a:cs typeface="Roboto"/>
                <a:sym typeface="Roboto"/>
              </a:rPr>
              <a:t>For user queries, feedback and suggestions we have created a google form where our users can share their feedback as well - </a:t>
            </a:r>
            <a:endParaRPr sz="1800">
              <a:solidFill>
                <a:srgbClr val="FAFAFA"/>
              </a:solidFill>
              <a:latin typeface="Roboto"/>
              <a:ea typeface="Roboto"/>
              <a:cs typeface="Roboto"/>
              <a:sym typeface="Roboto"/>
            </a:endParaRPr>
          </a:p>
          <a:p>
            <a:pPr indent="0" lvl="0" marL="0" rtl="0" algn="l">
              <a:lnSpc>
                <a:spcPct val="115000"/>
              </a:lnSpc>
              <a:spcBef>
                <a:spcPts val="1000"/>
              </a:spcBef>
              <a:spcAft>
                <a:spcPts val="0"/>
              </a:spcAft>
              <a:buNone/>
            </a:pPr>
            <a:r>
              <a:t/>
            </a:r>
            <a:endParaRPr sz="1800">
              <a:solidFill>
                <a:srgbClr val="FAFAFA"/>
              </a:solidFill>
              <a:latin typeface="Roboto"/>
              <a:ea typeface="Roboto"/>
              <a:cs typeface="Roboto"/>
              <a:sym typeface="Roboto"/>
            </a:endParaRPr>
          </a:p>
          <a:p>
            <a:pPr indent="0" lvl="0" marL="0" rtl="0" algn="l">
              <a:lnSpc>
                <a:spcPct val="115000"/>
              </a:lnSpc>
              <a:spcBef>
                <a:spcPts val="1000"/>
              </a:spcBef>
              <a:spcAft>
                <a:spcPts val="1000"/>
              </a:spcAft>
              <a:buNone/>
            </a:pPr>
            <a:r>
              <a:rPr lang="en" sz="1800">
                <a:solidFill>
                  <a:srgbClr val="FAFAFA"/>
                </a:solidFill>
                <a:latin typeface="Roboto"/>
                <a:ea typeface="Roboto"/>
                <a:cs typeface="Roboto"/>
                <a:sym typeface="Roboto"/>
              </a:rPr>
              <a:t>User Response Survey post Chatbot Use - </a:t>
            </a:r>
            <a:r>
              <a:rPr lang="en" sz="1800" u="sng">
                <a:solidFill>
                  <a:schemeClr val="hlink"/>
                </a:solidFill>
                <a:latin typeface="Roboto"/>
                <a:ea typeface="Roboto"/>
                <a:cs typeface="Roboto"/>
                <a:sym typeface="Roboto"/>
                <a:hlinkClick r:id="rId3"/>
              </a:rPr>
              <a:t>https://forms.gle/L9DacwyjrPdgxyZL9</a:t>
            </a:r>
            <a:endParaRPr sz="1800">
              <a:solidFill>
                <a:srgbClr val="FAFAFA"/>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5"/>
          <p:cNvSpPr/>
          <p:nvPr/>
        </p:nvSpPr>
        <p:spPr>
          <a:xfrm>
            <a:off x="0" y="0"/>
            <a:ext cx="9161100" cy="248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txBox="1"/>
          <p:nvPr>
            <p:ph idx="4294967295" type="title"/>
          </p:nvPr>
        </p:nvSpPr>
        <p:spPr>
          <a:xfrm>
            <a:off x="134300" y="220100"/>
            <a:ext cx="90096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The team</a:t>
            </a:r>
            <a:endParaRPr sz="3300"/>
          </a:p>
          <a:p>
            <a:pPr indent="0" lvl="0" marL="0" rtl="0" algn="ctr">
              <a:spcBef>
                <a:spcPts val="400"/>
              </a:spcBef>
              <a:spcAft>
                <a:spcPts val="400"/>
              </a:spcAft>
              <a:buNone/>
            </a:pPr>
            <a:r>
              <a:rPr i="1" lang="en" sz="1300"/>
              <a:t>Being college undergrads </a:t>
            </a:r>
            <a:r>
              <a:rPr i="1" lang="en" sz="1300"/>
              <a:t>with lots of expectations and </a:t>
            </a:r>
            <a:r>
              <a:rPr i="1" lang="en" sz="1300"/>
              <a:t>responsibilities, we experienced </a:t>
            </a:r>
            <a:r>
              <a:rPr i="1" lang="en" sz="1300"/>
              <a:t>depression</a:t>
            </a:r>
            <a:r>
              <a:rPr i="1" lang="en" sz="1300"/>
              <a:t> and mental health issues such as anxiety and stress on a first hand basis which really drove us towards innovating a solution for the problem</a:t>
            </a:r>
            <a:endParaRPr i="1" sz="1300"/>
          </a:p>
        </p:txBody>
      </p:sp>
      <p:pic>
        <p:nvPicPr>
          <p:cNvPr id="83" name="Google Shape;83;p15"/>
          <p:cNvPicPr preferRelativeResize="0"/>
          <p:nvPr/>
        </p:nvPicPr>
        <p:blipFill rotWithShape="1">
          <a:blip r:embed="rId3">
            <a:alphaModFix/>
          </a:blip>
          <a:srcRect b="25343" l="5148" r="5157" t="7289"/>
          <a:stretch/>
        </p:blipFill>
        <p:spPr>
          <a:xfrm>
            <a:off x="1857675" y="1403495"/>
            <a:ext cx="1644300" cy="1644300"/>
          </a:xfrm>
          <a:prstGeom prst="ellipse">
            <a:avLst/>
          </a:prstGeom>
          <a:noFill/>
          <a:ln>
            <a:noFill/>
          </a:ln>
        </p:spPr>
      </p:pic>
      <p:sp>
        <p:nvSpPr>
          <p:cNvPr id="84" name="Google Shape;84;p15"/>
          <p:cNvSpPr txBox="1"/>
          <p:nvPr>
            <p:ph idx="4294967295" type="title"/>
          </p:nvPr>
        </p:nvSpPr>
        <p:spPr>
          <a:xfrm>
            <a:off x="1269675" y="2980650"/>
            <a:ext cx="2820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Debargha Saha (CEO)</a:t>
            </a:r>
            <a:endParaRPr sz="1800">
              <a:solidFill>
                <a:schemeClr val="dk1"/>
              </a:solidFill>
            </a:endParaRPr>
          </a:p>
        </p:txBody>
      </p:sp>
      <p:sp>
        <p:nvSpPr>
          <p:cNvPr id="85" name="Google Shape;85;p15"/>
          <p:cNvSpPr txBox="1"/>
          <p:nvPr>
            <p:ph idx="4294967295" type="body"/>
          </p:nvPr>
        </p:nvSpPr>
        <p:spPr>
          <a:xfrm>
            <a:off x="1141500" y="3559350"/>
            <a:ext cx="3008100" cy="1275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dk2"/>
                </a:solidFill>
              </a:rPr>
              <a:t>College Senior - Final Year Engineering (B.Tech in ECE)</a:t>
            </a:r>
            <a:endParaRPr sz="1200">
              <a:solidFill>
                <a:schemeClr val="dk2"/>
              </a:solidFill>
            </a:endParaRPr>
          </a:p>
          <a:p>
            <a:pPr indent="0" lvl="0" marL="0" rtl="0" algn="ctr">
              <a:lnSpc>
                <a:spcPct val="100000"/>
              </a:lnSpc>
              <a:spcBef>
                <a:spcPts val="1600"/>
              </a:spcBef>
              <a:spcAft>
                <a:spcPts val="1600"/>
              </a:spcAft>
              <a:buNone/>
            </a:pPr>
            <a:r>
              <a:rPr lang="en" sz="1200">
                <a:solidFill>
                  <a:schemeClr val="dk2"/>
                </a:solidFill>
              </a:rPr>
              <a:t>A  problem solver and technology geek who loves to leverage technology to solve problems and issues and build products</a:t>
            </a:r>
            <a:endParaRPr sz="1200">
              <a:solidFill>
                <a:schemeClr val="dk2"/>
              </a:solidFill>
            </a:endParaRPr>
          </a:p>
        </p:txBody>
      </p:sp>
      <p:pic>
        <p:nvPicPr>
          <p:cNvPr id="86" name="Google Shape;86;p15"/>
          <p:cNvPicPr preferRelativeResize="0"/>
          <p:nvPr/>
        </p:nvPicPr>
        <p:blipFill rotWithShape="1">
          <a:blip r:embed="rId4">
            <a:alphaModFix/>
          </a:blip>
          <a:srcRect b="9980" l="0" r="0" t="9980"/>
          <a:stretch/>
        </p:blipFill>
        <p:spPr>
          <a:xfrm>
            <a:off x="5463040" y="1403495"/>
            <a:ext cx="1644300" cy="1644300"/>
          </a:xfrm>
          <a:prstGeom prst="ellipse">
            <a:avLst/>
          </a:prstGeom>
          <a:noFill/>
          <a:ln>
            <a:noFill/>
          </a:ln>
        </p:spPr>
      </p:pic>
      <p:sp>
        <p:nvSpPr>
          <p:cNvPr id="87" name="Google Shape;87;p15"/>
          <p:cNvSpPr txBox="1"/>
          <p:nvPr>
            <p:ph idx="4294967295" type="title"/>
          </p:nvPr>
        </p:nvSpPr>
        <p:spPr>
          <a:xfrm>
            <a:off x="5074702" y="2926925"/>
            <a:ext cx="24210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Manojit Roy (CTO)</a:t>
            </a:r>
            <a:endParaRPr sz="1800">
              <a:solidFill>
                <a:schemeClr val="dk1"/>
              </a:solidFill>
            </a:endParaRPr>
          </a:p>
        </p:txBody>
      </p:sp>
      <p:sp>
        <p:nvSpPr>
          <p:cNvPr id="88" name="Google Shape;88;p15"/>
          <p:cNvSpPr txBox="1"/>
          <p:nvPr>
            <p:ph idx="4294967295" type="body"/>
          </p:nvPr>
        </p:nvSpPr>
        <p:spPr>
          <a:xfrm>
            <a:off x="4781150" y="3438500"/>
            <a:ext cx="30081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rPr>
              <a:t>College Senior - Final Year Engineering (B.Tech in ECE)</a:t>
            </a:r>
            <a:endParaRPr sz="1200">
              <a:solidFill>
                <a:schemeClr val="dk2"/>
              </a:solidFill>
            </a:endParaRPr>
          </a:p>
          <a:p>
            <a:pPr indent="0" lvl="0" marL="0" rtl="0" algn="ctr">
              <a:spcBef>
                <a:spcPts val="1600"/>
              </a:spcBef>
              <a:spcAft>
                <a:spcPts val="1600"/>
              </a:spcAft>
              <a:buNone/>
            </a:pPr>
            <a:r>
              <a:t/>
            </a:r>
            <a:endParaRPr sz="1200">
              <a:solidFill>
                <a:schemeClr val="dk2"/>
              </a:solidFill>
            </a:endParaRPr>
          </a:p>
        </p:txBody>
      </p:sp>
      <p:sp>
        <p:nvSpPr>
          <p:cNvPr id="89" name="Google Shape;89;p15"/>
          <p:cNvSpPr txBox="1"/>
          <p:nvPr/>
        </p:nvSpPr>
        <p:spPr>
          <a:xfrm>
            <a:off x="4704150" y="3947950"/>
            <a:ext cx="3718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highlight>
                  <a:srgbClr val="FFFFFF"/>
                </a:highlight>
                <a:latin typeface="Roboto"/>
                <a:ea typeface="Roboto"/>
                <a:cs typeface="Roboto"/>
                <a:sym typeface="Roboto"/>
              </a:rPr>
              <a:t>A budding engineer, problem solver, passionate about ML, and AI,  having a strong interest in projects that require both conceptual and analytical thinking, and always eager to learn more.</a:t>
            </a:r>
            <a:endParaRPr sz="1200">
              <a:solidFill>
                <a:schemeClr val="dk2"/>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txBox="1"/>
          <p:nvPr>
            <p:ph type="title"/>
          </p:nvPr>
        </p:nvSpPr>
        <p:spPr>
          <a:xfrm>
            <a:off x="471900" y="4220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700">
                <a:latin typeface="Georgia"/>
                <a:ea typeface="Georgia"/>
                <a:cs typeface="Georgia"/>
                <a:sym typeface="Georgia"/>
              </a:rPr>
              <a:t>The Problem</a:t>
            </a:r>
            <a:endParaRPr b="1" sz="3700">
              <a:latin typeface="Georgia"/>
              <a:ea typeface="Georgia"/>
              <a:cs typeface="Georgia"/>
              <a:sym typeface="Georgia"/>
            </a:endParaRPr>
          </a:p>
        </p:txBody>
      </p:sp>
      <p:sp>
        <p:nvSpPr>
          <p:cNvPr id="95" name="Google Shape;95;p16"/>
          <p:cNvSpPr txBox="1"/>
          <p:nvPr>
            <p:ph idx="1" type="body"/>
          </p:nvPr>
        </p:nvSpPr>
        <p:spPr>
          <a:xfrm>
            <a:off x="62625" y="1838975"/>
            <a:ext cx="4986300" cy="3066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rgbClr val="000000"/>
                </a:solidFill>
              </a:rPr>
              <a:t>Mental Health and Depression</a:t>
            </a:r>
            <a:r>
              <a:rPr lang="en">
                <a:solidFill>
                  <a:srgbClr val="000000"/>
                </a:solidFill>
              </a:rPr>
              <a:t> are a rising cause of concern in the young generations of the Indian population today in the </a:t>
            </a:r>
            <a:r>
              <a:rPr b="1" lang="en">
                <a:solidFill>
                  <a:srgbClr val="000000"/>
                </a:solidFill>
              </a:rPr>
              <a:t>age group of 18-25</a:t>
            </a:r>
            <a:r>
              <a:rPr lang="en">
                <a:solidFill>
                  <a:srgbClr val="000000"/>
                </a:solidFill>
              </a:rPr>
              <a:t>, which leads to poor quality of life in the youngsters making them go through an extremely tough and uncomfortable phase of life, some leading to severe implications as well. </a:t>
            </a:r>
            <a:r>
              <a:rPr b="1" lang="en">
                <a:solidFill>
                  <a:srgbClr val="000000"/>
                </a:solidFill>
              </a:rPr>
              <a:t>1 in 7 children</a:t>
            </a:r>
            <a:r>
              <a:rPr lang="en">
                <a:solidFill>
                  <a:srgbClr val="000000"/>
                </a:solidFill>
              </a:rPr>
              <a:t> is facing mental health issues every day in India. Many of the youngsters face mental disorders like </a:t>
            </a:r>
            <a:r>
              <a:rPr b="1" lang="en">
                <a:solidFill>
                  <a:srgbClr val="000000"/>
                </a:solidFill>
              </a:rPr>
              <a:t>depression, anxiety, ADHD, Schizophrenia</a:t>
            </a:r>
            <a:r>
              <a:rPr lang="en">
                <a:solidFill>
                  <a:srgbClr val="000000"/>
                </a:solidFill>
              </a:rPr>
              <a:t>, and a lot more. Unfortunately, less than </a:t>
            </a:r>
            <a:r>
              <a:rPr b="1" lang="en">
                <a:solidFill>
                  <a:srgbClr val="000000"/>
                </a:solidFill>
              </a:rPr>
              <a:t>1% of them get medical help</a:t>
            </a:r>
            <a:r>
              <a:rPr lang="en">
                <a:solidFill>
                  <a:srgbClr val="000000"/>
                </a:solidFill>
              </a:rPr>
              <a:t>, as topics like mental illness aren’t talked openly about.</a:t>
            </a:r>
            <a:endParaRPr>
              <a:solidFill>
                <a:srgbClr val="000000"/>
              </a:solidFill>
            </a:endParaRPr>
          </a:p>
        </p:txBody>
      </p:sp>
      <p:graphicFrame>
        <p:nvGraphicFramePr>
          <p:cNvPr id="96" name="Google Shape;96;p16"/>
          <p:cNvGraphicFramePr/>
          <p:nvPr/>
        </p:nvGraphicFramePr>
        <p:xfrm>
          <a:off x="5292831" y="4700306"/>
          <a:ext cx="3000000" cy="3000000"/>
        </p:xfrm>
        <a:graphic>
          <a:graphicData uri="http://schemas.openxmlformats.org/drawingml/2006/table">
            <a:tbl>
              <a:tblPr>
                <a:noFill/>
                <a:tableStyleId>{5B0EF331-75CB-4D11-8EC9-3EB154E24E24}</a:tableStyleId>
              </a:tblPr>
              <a:tblGrid>
                <a:gridCol w="890275"/>
                <a:gridCol w="890275"/>
                <a:gridCol w="890275"/>
                <a:gridCol w="890275"/>
              </a:tblGrid>
              <a:tr h="241650">
                <a:tc>
                  <a:txBody>
                    <a:bodyPr/>
                    <a:lstStyle/>
                    <a:p>
                      <a:pPr indent="0" lvl="0" marL="0" rtl="0" algn="l">
                        <a:lnSpc>
                          <a:spcPct val="115000"/>
                        </a:lnSpc>
                        <a:spcBef>
                          <a:spcPts val="0"/>
                        </a:spcBef>
                        <a:spcAft>
                          <a:spcPts val="0"/>
                        </a:spcAft>
                        <a:buNone/>
                      </a:pPr>
                      <a:r>
                        <a:rPr b="1" lang="en">
                          <a:solidFill>
                            <a:schemeClr val="lt2"/>
                          </a:solidFill>
                          <a:latin typeface="Roboto"/>
                          <a:ea typeface="Roboto"/>
                          <a:cs typeface="Roboto"/>
                          <a:sym typeface="Roboto"/>
                        </a:rPr>
                        <a:t> </a:t>
                      </a:r>
                      <a:r>
                        <a:rPr b="1" lang="en">
                          <a:solidFill>
                            <a:schemeClr val="lt2"/>
                          </a:solidFill>
                          <a:latin typeface="Roboto"/>
                          <a:ea typeface="Roboto"/>
                          <a:cs typeface="Roboto"/>
                          <a:sym typeface="Roboto"/>
                        </a:rPr>
                        <a:t>2017</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lt2"/>
                          </a:solidFill>
                          <a:latin typeface="Roboto"/>
                          <a:ea typeface="Roboto"/>
                          <a:cs typeface="Roboto"/>
                          <a:sym typeface="Roboto"/>
                        </a:rPr>
                        <a:t>  </a:t>
                      </a:r>
                      <a:r>
                        <a:rPr b="1" lang="en">
                          <a:solidFill>
                            <a:schemeClr val="lt2"/>
                          </a:solidFill>
                          <a:latin typeface="Roboto"/>
                          <a:ea typeface="Roboto"/>
                          <a:cs typeface="Roboto"/>
                          <a:sym typeface="Roboto"/>
                        </a:rPr>
                        <a:t>2018</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lt2"/>
                          </a:solidFill>
                          <a:latin typeface="Roboto"/>
                          <a:ea typeface="Roboto"/>
                          <a:cs typeface="Roboto"/>
                          <a:sym typeface="Roboto"/>
                        </a:rPr>
                        <a:t>   </a:t>
                      </a:r>
                      <a:r>
                        <a:rPr b="1" lang="en">
                          <a:solidFill>
                            <a:schemeClr val="lt2"/>
                          </a:solidFill>
                          <a:latin typeface="Roboto"/>
                          <a:ea typeface="Roboto"/>
                          <a:cs typeface="Roboto"/>
                          <a:sym typeface="Roboto"/>
                        </a:rPr>
                        <a:t>2019</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lt2"/>
                          </a:solidFill>
                          <a:latin typeface="Roboto"/>
                          <a:ea typeface="Roboto"/>
                          <a:cs typeface="Roboto"/>
                          <a:sym typeface="Roboto"/>
                        </a:rPr>
                        <a:t>   </a:t>
                      </a:r>
                      <a:r>
                        <a:rPr b="1" lang="en">
                          <a:solidFill>
                            <a:schemeClr val="lt2"/>
                          </a:solidFill>
                          <a:latin typeface="Roboto"/>
                          <a:ea typeface="Roboto"/>
                          <a:cs typeface="Roboto"/>
                          <a:sym typeface="Roboto"/>
                        </a:rPr>
                        <a:t>2020</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97" name="Google Shape;97;p16"/>
          <p:cNvSpPr/>
          <p:nvPr/>
        </p:nvSpPr>
        <p:spPr>
          <a:xfrm>
            <a:off x="5292825" y="3932799"/>
            <a:ext cx="722400" cy="7677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6"/>
          <p:cNvSpPr/>
          <p:nvPr/>
        </p:nvSpPr>
        <p:spPr>
          <a:xfrm>
            <a:off x="6225850" y="3644512"/>
            <a:ext cx="722400" cy="1067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6"/>
          <p:cNvSpPr/>
          <p:nvPr/>
        </p:nvSpPr>
        <p:spPr>
          <a:xfrm>
            <a:off x="8065625" y="2192500"/>
            <a:ext cx="722400" cy="2508000"/>
          </a:xfrm>
          <a:prstGeom prst="rect">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6"/>
          <p:cNvSpPr/>
          <p:nvPr/>
        </p:nvSpPr>
        <p:spPr>
          <a:xfrm>
            <a:off x="7158900" y="3195275"/>
            <a:ext cx="722400" cy="1505100"/>
          </a:xfrm>
          <a:prstGeom prst="rect">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01" name="Google Shape;101;p16"/>
          <p:cNvCxnSpPr/>
          <p:nvPr/>
        </p:nvCxnSpPr>
        <p:spPr>
          <a:xfrm flipH="1">
            <a:off x="204900" y="4700325"/>
            <a:ext cx="8756100" cy="13500"/>
          </a:xfrm>
          <a:prstGeom prst="straightConnector1">
            <a:avLst/>
          </a:prstGeom>
          <a:noFill/>
          <a:ln cap="flat" cmpd="sng" w="19050">
            <a:solidFill>
              <a:schemeClr val="dk1"/>
            </a:solidFill>
            <a:prstDash val="dot"/>
            <a:round/>
            <a:headEnd len="med" w="med" type="none"/>
            <a:tailEnd len="med" w="med" type="none"/>
          </a:ln>
        </p:spPr>
      </p:cxnSp>
      <p:sp>
        <p:nvSpPr>
          <p:cNvPr id="102" name="Google Shape;102;p16"/>
          <p:cNvSpPr txBox="1"/>
          <p:nvPr/>
        </p:nvSpPr>
        <p:spPr>
          <a:xfrm>
            <a:off x="4935600" y="1838500"/>
            <a:ext cx="2945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Roboto"/>
                <a:ea typeface="Roboto"/>
                <a:cs typeface="Roboto"/>
                <a:sym typeface="Roboto"/>
              </a:rPr>
              <a:t>Depression rates by each year (2016 - 2020)</a:t>
            </a:r>
            <a:endParaRPr sz="1100">
              <a:latin typeface="Roboto"/>
              <a:ea typeface="Roboto"/>
              <a:cs typeface="Roboto"/>
              <a:sym typeface="Roboto"/>
            </a:endParaRPr>
          </a:p>
        </p:txBody>
      </p:sp>
      <p:sp>
        <p:nvSpPr>
          <p:cNvPr id="103" name="Google Shape;103;p16"/>
          <p:cNvSpPr txBox="1"/>
          <p:nvPr/>
        </p:nvSpPr>
        <p:spPr>
          <a:xfrm>
            <a:off x="5414150" y="3578800"/>
            <a:ext cx="446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Roboto"/>
                <a:ea typeface="Roboto"/>
                <a:cs typeface="Roboto"/>
                <a:sym typeface="Roboto"/>
              </a:rPr>
              <a:t>21%</a:t>
            </a:r>
            <a:endParaRPr sz="1100">
              <a:latin typeface="Roboto"/>
              <a:ea typeface="Roboto"/>
              <a:cs typeface="Roboto"/>
              <a:sym typeface="Roboto"/>
            </a:endParaRPr>
          </a:p>
        </p:txBody>
      </p:sp>
      <p:sp>
        <p:nvSpPr>
          <p:cNvPr id="104" name="Google Shape;104;p16"/>
          <p:cNvSpPr txBox="1"/>
          <p:nvPr/>
        </p:nvSpPr>
        <p:spPr>
          <a:xfrm>
            <a:off x="6363850" y="3269400"/>
            <a:ext cx="446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Roboto"/>
                <a:ea typeface="Roboto"/>
                <a:cs typeface="Roboto"/>
                <a:sym typeface="Roboto"/>
              </a:rPr>
              <a:t>30</a:t>
            </a:r>
            <a:r>
              <a:rPr lang="en" sz="1100">
                <a:latin typeface="Roboto"/>
                <a:ea typeface="Roboto"/>
                <a:cs typeface="Roboto"/>
                <a:sym typeface="Roboto"/>
              </a:rPr>
              <a:t>%</a:t>
            </a:r>
            <a:endParaRPr sz="1100">
              <a:latin typeface="Roboto"/>
              <a:ea typeface="Roboto"/>
              <a:cs typeface="Roboto"/>
              <a:sym typeface="Roboto"/>
            </a:endParaRPr>
          </a:p>
        </p:txBody>
      </p:sp>
      <p:sp>
        <p:nvSpPr>
          <p:cNvPr id="105" name="Google Shape;105;p16"/>
          <p:cNvSpPr txBox="1"/>
          <p:nvPr/>
        </p:nvSpPr>
        <p:spPr>
          <a:xfrm>
            <a:off x="7296900" y="2841263"/>
            <a:ext cx="446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Roboto"/>
                <a:ea typeface="Roboto"/>
                <a:cs typeface="Roboto"/>
                <a:sym typeface="Roboto"/>
              </a:rPr>
              <a:t>42</a:t>
            </a:r>
            <a:r>
              <a:rPr lang="en" sz="1100">
                <a:latin typeface="Roboto"/>
                <a:ea typeface="Roboto"/>
                <a:cs typeface="Roboto"/>
                <a:sym typeface="Roboto"/>
              </a:rPr>
              <a:t>%</a:t>
            </a:r>
            <a:endParaRPr sz="1100">
              <a:latin typeface="Roboto"/>
              <a:ea typeface="Roboto"/>
              <a:cs typeface="Roboto"/>
              <a:sym typeface="Roboto"/>
            </a:endParaRPr>
          </a:p>
        </p:txBody>
      </p:sp>
      <p:sp>
        <p:nvSpPr>
          <p:cNvPr id="106" name="Google Shape;106;p16"/>
          <p:cNvSpPr txBox="1"/>
          <p:nvPr/>
        </p:nvSpPr>
        <p:spPr>
          <a:xfrm>
            <a:off x="8203625" y="1838500"/>
            <a:ext cx="446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Roboto"/>
                <a:ea typeface="Roboto"/>
                <a:cs typeface="Roboto"/>
                <a:sym typeface="Roboto"/>
              </a:rPr>
              <a:t>60%</a:t>
            </a:r>
            <a:endParaRPr sz="110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descr="Closeup from the side of a hand pushing a knob on an audio mixer" id="111" name="Google Shape;111;p17"/>
          <p:cNvPicPr preferRelativeResize="0"/>
          <p:nvPr/>
        </p:nvPicPr>
        <p:blipFill rotWithShape="1">
          <a:blip r:embed="rId3">
            <a:alphaModFix/>
          </a:blip>
          <a:srcRect b="15419" l="7506" r="42247" t="0"/>
          <a:stretch/>
        </p:blipFill>
        <p:spPr>
          <a:xfrm>
            <a:off x="-224025" y="0"/>
            <a:ext cx="4796027" cy="5143501"/>
          </a:xfrm>
          <a:prstGeom prst="rect">
            <a:avLst/>
          </a:prstGeom>
          <a:noFill/>
          <a:ln>
            <a:noFill/>
          </a:ln>
        </p:spPr>
      </p:pic>
      <p:sp>
        <p:nvSpPr>
          <p:cNvPr id="112" name="Google Shape;112;p17"/>
          <p:cNvSpPr txBox="1"/>
          <p:nvPr>
            <p:ph type="title"/>
          </p:nvPr>
        </p:nvSpPr>
        <p:spPr>
          <a:xfrm>
            <a:off x="69075" y="1884325"/>
            <a:ext cx="37902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The solution</a:t>
            </a:r>
            <a:endParaRPr>
              <a:solidFill>
                <a:schemeClr val="lt1"/>
              </a:solidFill>
            </a:endParaRPr>
          </a:p>
        </p:txBody>
      </p:sp>
      <p:sp>
        <p:nvSpPr>
          <p:cNvPr id="113" name="Google Shape;113;p17"/>
          <p:cNvSpPr txBox="1"/>
          <p:nvPr>
            <p:ph idx="2" type="body"/>
          </p:nvPr>
        </p:nvSpPr>
        <p:spPr>
          <a:xfrm>
            <a:off x="4673575" y="926650"/>
            <a:ext cx="4376400" cy="3531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500"/>
              <a:t>We plan to solve this problem through a conversational AI Chatbot. The chatbot we have planned can converse with the user in a well disposed manner and comprehend the sentiments and feelings of the user exactly. The chatbot utilizes AI calculations to do as such and afterward closes to the state of the client. If the client is recognized with any sort of dysfunctional behavior or misery then the chatbot attempts to give them the home solutions for adapt up to their psychological and enthusiastic state. On account of significant issues, for example, suicidal thoughts then the message and notice is additionally send to guardian of the client.</a:t>
            </a:r>
            <a:endParaRPr sz="1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Milestones</a:t>
            </a:r>
            <a:r>
              <a:rPr lang="en" sz="1400"/>
              <a:t> </a:t>
            </a:r>
            <a:r>
              <a:rPr i="1" lang="en" sz="1400"/>
              <a:t> </a:t>
            </a:r>
            <a:endParaRPr i="1" sz="1400"/>
          </a:p>
          <a:p>
            <a:pPr indent="0" lvl="0" marL="0" rtl="0" algn="l">
              <a:spcBef>
                <a:spcPts val="400"/>
              </a:spcBef>
              <a:spcAft>
                <a:spcPts val="400"/>
              </a:spcAft>
              <a:buNone/>
            </a:pPr>
            <a:r>
              <a:rPr i="1" lang="en" sz="1600"/>
              <a:t>Show where you are in the process and what’s left to tackle</a:t>
            </a:r>
            <a:endParaRPr i="1" sz="1600"/>
          </a:p>
        </p:txBody>
      </p:sp>
      <p:cxnSp>
        <p:nvCxnSpPr>
          <p:cNvPr id="119" name="Google Shape;119;p18"/>
          <p:cNvCxnSpPr/>
          <p:nvPr/>
        </p:nvCxnSpPr>
        <p:spPr>
          <a:xfrm rot="10800000">
            <a:off x="4190800" y="2193652"/>
            <a:ext cx="0" cy="837900"/>
          </a:xfrm>
          <a:prstGeom prst="straightConnector1">
            <a:avLst/>
          </a:prstGeom>
          <a:noFill/>
          <a:ln cap="flat" cmpd="sng" w="9525">
            <a:solidFill>
              <a:schemeClr val="dk2"/>
            </a:solidFill>
            <a:prstDash val="solid"/>
            <a:round/>
            <a:headEnd len="med" w="med" type="none"/>
            <a:tailEnd len="med" w="med" type="oval"/>
          </a:ln>
        </p:spPr>
      </p:cxnSp>
      <p:sp>
        <p:nvSpPr>
          <p:cNvPr id="120" name="Google Shape;120;p18"/>
          <p:cNvSpPr txBox="1"/>
          <p:nvPr>
            <p:ph type="title"/>
          </p:nvPr>
        </p:nvSpPr>
        <p:spPr>
          <a:xfrm>
            <a:off x="4190812" y="2097099"/>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June</a:t>
            </a:r>
            <a:r>
              <a:rPr lang="en" sz="1800">
                <a:solidFill>
                  <a:schemeClr val="dk1"/>
                </a:solidFill>
              </a:rPr>
              <a:t> 2021</a:t>
            </a:r>
            <a:endParaRPr sz="1800">
              <a:solidFill>
                <a:schemeClr val="dk1"/>
              </a:solidFill>
            </a:endParaRPr>
          </a:p>
        </p:txBody>
      </p:sp>
      <p:sp>
        <p:nvSpPr>
          <p:cNvPr id="121" name="Google Shape;121;p18"/>
          <p:cNvSpPr txBox="1"/>
          <p:nvPr>
            <p:ph idx="1" type="body"/>
          </p:nvPr>
        </p:nvSpPr>
        <p:spPr>
          <a:xfrm>
            <a:off x="4190812" y="2334225"/>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Ideation phase - Started off with the idea</a:t>
            </a:r>
            <a:endParaRPr sz="1200">
              <a:solidFill>
                <a:schemeClr val="dk2"/>
              </a:solidFill>
            </a:endParaRPr>
          </a:p>
        </p:txBody>
      </p:sp>
      <p:cxnSp>
        <p:nvCxnSpPr>
          <p:cNvPr id="122" name="Google Shape;122;p18"/>
          <p:cNvCxnSpPr/>
          <p:nvPr/>
        </p:nvCxnSpPr>
        <p:spPr>
          <a:xfrm>
            <a:off x="5640475" y="3375683"/>
            <a:ext cx="0" cy="837900"/>
          </a:xfrm>
          <a:prstGeom prst="straightConnector1">
            <a:avLst/>
          </a:prstGeom>
          <a:noFill/>
          <a:ln cap="flat" cmpd="sng" w="9525">
            <a:solidFill>
              <a:schemeClr val="dk2"/>
            </a:solidFill>
            <a:prstDash val="solid"/>
            <a:round/>
            <a:headEnd len="med" w="med" type="none"/>
            <a:tailEnd len="med" w="med" type="oval"/>
          </a:ln>
        </p:spPr>
      </p:cxnSp>
      <p:sp>
        <p:nvSpPr>
          <p:cNvPr id="123" name="Google Shape;123;p18"/>
          <p:cNvSpPr txBox="1"/>
          <p:nvPr>
            <p:ph type="title"/>
          </p:nvPr>
        </p:nvSpPr>
        <p:spPr>
          <a:xfrm>
            <a:off x="5687537" y="3869754"/>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August</a:t>
            </a:r>
            <a:r>
              <a:rPr lang="en" sz="1800">
                <a:solidFill>
                  <a:schemeClr val="dk1"/>
                </a:solidFill>
              </a:rPr>
              <a:t> 2021</a:t>
            </a:r>
            <a:endParaRPr sz="1800">
              <a:solidFill>
                <a:schemeClr val="dk1"/>
              </a:solidFill>
            </a:endParaRPr>
          </a:p>
        </p:txBody>
      </p:sp>
      <p:sp>
        <p:nvSpPr>
          <p:cNvPr id="124" name="Google Shape;124;p18"/>
          <p:cNvSpPr txBox="1"/>
          <p:nvPr>
            <p:ph idx="1" type="body"/>
          </p:nvPr>
        </p:nvSpPr>
        <p:spPr>
          <a:xfrm>
            <a:off x="5687524" y="4213574"/>
            <a:ext cx="1940400" cy="767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Prototype phase - Prototyping the solution and conducting market analysis and research</a:t>
            </a:r>
            <a:endParaRPr sz="1200">
              <a:solidFill>
                <a:schemeClr val="dk2"/>
              </a:solidFill>
            </a:endParaRPr>
          </a:p>
        </p:txBody>
      </p:sp>
      <p:cxnSp>
        <p:nvCxnSpPr>
          <p:cNvPr id="125" name="Google Shape;125;p18"/>
          <p:cNvCxnSpPr/>
          <p:nvPr/>
        </p:nvCxnSpPr>
        <p:spPr>
          <a:xfrm rot="10800000">
            <a:off x="7094181" y="2145365"/>
            <a:ext cx="0" cy="837900"/>
          </a:xfrm>
          <a:prstGeom prst="straightConnector1">
            <a:avLst/>
          </a:prstGeom>
          <a:noFill/>
          <a:ln cap="flat" cmpd="sng" w="9525">
            <a:solidFill>
              <a:schemeClr val="dk2"/>
            </a:solidFill>
            <a:prstDash val="solid"/>
            <a:round/>
            <a:headEnd len="med" w="med" type="none"/>
            <a:tailEnd len="med" w="med" type="oval"/>
          </a:ln>
        </p:spPr>
      </p:cxnSp>
      <p:sp>
        <p:nvSpPr>
          <p:cNvPr id="126" name="Google Shape;126;p18"/>
          <p:cNvSpPr txBox="1"/>
          <p:nvPr>
            <p:ph type="title"/>
          </p:nvPr>
        </p:nvSpPr>
        <p:spPr>
          <a:xfrm>
            <a:off x="7053599" y="1836650"/>
            <a:ext cx="19404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October </a:t>
            </a:r>
            <a:r>
              <a:rPr lang="en" sz="1700">
                <a:solidFill>
                  <a:schemeClr val="dk1"/>
                </a:solidFill>
              </a:rPr>
              <a:t>2021</a:t>
            </a:r>
            <a:endParaRPr sz="1700">
              <a:solidFill>
                <a:schemeClr val="dk1"/>
              </a:solidFill>
            </a:endParaRPr>
          </a:p>
        </p:txBody>
      </p:sp>
      <p:sp>
        <p:nvSpPr>
          <p:cNvPr id="127" name="Google Shape;127;p18"/>
          <p:cNvSpPr txBox="1"/>
          <p:nvPr>
            <p:ph idx="1" type="body"/>
          </p:nvPr>
        </p:nvSpPr>
        <p:spPr>
          <a:xfrm>
            <a:off x="7203600" y="2097100"/>
            <a:ext cx="1940400" cy="767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a:solidFill>
                  <a:schemeClr val="dk2"/>
                </a:solidFill>
              </a:rPr>
              <a:t>Started building the actual product and built the ML model to leverage with the the product</a:t>
            </a:r>
            <a:endParaRPr sz="1100">
              <a:solidFill>
                <a:schemeClr val="dk2"/>
              </a:solidFill>
            </a:endParaRPr>
          </a:p>
        </p:txBody>
      </p:sp>
      <p:graphicFrame>
        <p:nvGraphicFramePr>
          <p:cNvPr id="128" name="Google Shape;128;p18"/>
          <p:cNvGraphicFramePr/>
          <p:nvPr/>
        </p:nvGraphicFramePr>
        <p:xfrm>
          <a:off x="323100" y="2983265"/>
          <a:ext cx="3000000" cy="3000000"/>
        </p:xfrm>
        <a:graphic>
          <a:graphicData uri="http://schemas.openxmlformats.org/drawingml/2006/table">
            <a:tbl>
              <a:tblPr>
                <a:noFill/>
                <a:tableStyleId>{5B0EF331-75CB-4D11-8EC9-3EB154E24E24}</a:tableStyleId>
              </a:tblPr>
              <a:tblGrid>
                <a:gridCol w="710225"/>
                <a:gridCol w="710225"/>
                <a:gridCol w="710225"/>
                <a:gridCol w="710225"/>
                <a:gridCol w="710225"/>
                <a:gridCol w="710225"/>
                <a:gridCol w="710225"/>
                <a:gridCol w="710225"/>
                <a:gridCol w="710225"/>
                <a:gridCol w="710225"/>
                <a:gridCol w="710225"/>
                <a:gridCol w="710225"/>
              </a:tblGrid>
              <a:tr h="381000">
                <a:tc>
                  <a:txBody>
                    <a:bodyPr/>
                    <a:lstStyle/>
                    <a:p>
                      <a:pPr indent="0" lvl="0" marL="0" rtl="0" algn="ctr">
                        <a:spcBef>
                          <a:spcPts val="0"/>
                        </a:spcBef>
                        <a:spcAft>
                          <a:spcPts val="0"/>
                        </a:spcAft>
                        <a:buNone/>
                      </a:pPr>
                      <a:r>
                        <a:rPr lang="en">
                          <a:solidFill>
                            <a:srgbClr val="FFFFFF"/>
                          </a:solidFill>
                        </a:rPr>
                        <a:t>Jan</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Feb</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Mar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Apr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May</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Jun</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Jul</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Aug</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Sept</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Oct</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Nov</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Dec</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9"/>
          <p:cNvSpPr txBox="1"/>
          <p:nvPr>
            <p:ph type="title"/>
          </p:nvPr>
        </p:nvSpPr>
        <p:spPr>
          <a:xfrm>
            <a:off x="199225" y="2041350"/>
            <a:ext cx="3064200" cy="106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700"/>
              <a:t>How it helps to solve the problem?</a:t>
            </a:r>
            <a:endParaRPr sz="2700"/>
          </a:p>
        </p:txBody>
      </p:sp>
      <p:sp>
        <p:nvSpPr>
          <p:cNvPr id="134" name="Google Shape;134;p19"/>
          <p:cNvSpPr txBox="1"/>
          <p:nvPr/>
        </p:nvSpPr>
        <p:spPr>
          <a:xfrm>
            <a:off x="3668950" y="393025"/>
            <a:ext cx="5331600" cy="452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Roboto"/>
                <a:ea typeface="Roboto"/>
                <a:cs typeface="Roboto"/>
                <a:sym typeface="Roboto"/>
              </a:rPr>
              <a:t>Our chatbot fights against the </a:t>
            </a:r>
            <a:r>
              <a:rPr b="1" lang="en">
                <a:latin typeface="Roboto"/>
                <a:ea typeface="Roboto"/>
                <a:cs typeface="Roboto"/>
                <a:sym typeface="Roboto"/>
              </a:rPr>
              <a:t>3 primary reasons</a:t>
            </a:r>
            <a:r>
              <a:rPr lang="en">
                <a:latin typeface="Roboto"/>
                <a:ea typeface="Roboto"/>
                <a:cs typeface="Roboto"/>
                <a:sym typeface="Roboto"/>
              </a:rPr>
              <a:t> for mental disorder(as recorded) as </a:t>
            </a:r>
            <a:r>
              <a:rPr b="1" lang="en">
                <a:latin typeface="Roboto"/>
                <a:ea typeface="Roboto"/>
                <a:cs typeface="Roboto"/>
                <a:sym typeface="Roboto"/>
              </a:rPr>
              <a:t>Unhealthy competition </a:t>
            </a:r>
            <a:r>
              <a:rPr lang="en">
                <a:latin typeface="Roboto"/>
                <a:ea typeface="Roboto"/>
                <a:cs typeface="Roboto"/>
                <a:sym typeface="Roboto"/>
              </a:rPr>
              <a:t>(in every field), </a:t>
            </a:r>
            <a:r>
              <a:rPr b="1" lang="en">
                <a:latin typeface="Roboto"/>
                <a:ea typeface="Roboto"/>
                <a:cs typeface="Roboto"/>
                <a:sym typeface="Roboto"/>
              </a:rPr>
              <a:t>Social media, and anxiety</a:t>
            </a:r>
            <a:r>
              <a:rPr lang="en">
                <a:latin typeface="Roboto"/>
                <a:ea typeface="Roboto"/>
                <a:cs typeface="Roboto"/>
                <a:sym typeface="Roboto"/>
              </a:rPr>
              <a:t>(usually introduced in our life through a smartphone), </a:t>
            </a:r>
            <a:r>
              <a:rPr b="1" lang="en">
                <a:latin typeface="Roboto"/>
                <a:ea typeface="Roboto"/>
                <a:cs typeface="Roboto"/>
                <a:sym typeface="Roboto"/>
              </a:rPr>
              <a:t>Lockdown</a:t>
            </a:r>
            <a:r>
              <a:rPr lang="en">
                <a:latin typeface="Roboto"/>
                <a:ea typeface="Roboto"/>
                <a:cs typeface="Roboto"/>
                <a:sym typeface="Roboto"/>
              </a:rPr>
              <a:t>(recent reason).</a:t>
            </a:r>
            <a:endParaRPr>
              <a:latin typeface="Roboto"/>
              <a:ea typeface="Roboto"/>
              <a:cs typeface="Roboto"/>
              <a:sym typeface="Roboto"/>
            </a:endParaRPr>
          </a:p>
          <a:p>
            <a:pPr indent="0" lvl="0" marL="0" rtl="0" algn="l">
              <a:lnSpc>
                <a:spcPct val="115000"/>
              </a:lnSpc>
              <a:spcBef>
                <a:spcPts val="1600"/>
              </a:spcBef>
              <a:spcAft>
                <a:spcPts val="0"/>
              </a:spcAft>
              <a:buNone/>
            </a:pPr>
            <a:r>
              <a:rPr lang="en">
                <a:latin typeface="Roboto"/>
                <a:ea typeface="Roboto"/>
                <a:cs typeface="Roboto"/>
                <a:sym typeface="Roboto"/>
              </a:rPr>
              <a:t>Our chatbot has been </a:t>
            </a:r>
            <a:r>
              <a:rPr b="1" lang="en">
                <a:latin typeface="Roboto"/>
                <a:ea typeface="Roboto"/>
                <a:cs typeface="Roboto"/>
                <a:sym typeface="Roboto"/>
              </a:rPr>
              <a:t>deployed in these social media</a:t>
            </a:r>
            <a:r>
              <a:rPr lang="en">
                <a:latin typeface="Roboto"/>
                <a:ea typeface="Roboto"/>
                <a:cs typeface="Roboto"/>
                <a:sym typeface="Roboto"/>
              </a:rPr>
              <a:t>(FB messenger, Slack), which is used frequently nowadays. Our bot is a conversational bot which is </a:t>
            </a:r>
            <a:r>
              <a:rPr b="1" lang="en">
                <a:latin typeface="Roboto"/>
                <a:ea typeface="Roboto"/>
                <a:cs typeface="Roboto"/>
                <a:sym typeface="Roboto"/>
              </a:rPr>
              <a:t>specialized in dealing with psychologically unhealthy situations</a:t>
            </a:r>
            <a:r>
              <a:rPr lang="en">
                <a:latin typeface="Roboto"/>
                <a:ea typeface="Roboto"/>
                <a:cs typeface="Roboto"/>
                <a:sym typeface="Roboto"/>
              </a:rPr>
              <a:t>. The healthy interactive, and friendly conversations with the chatbot(Name: Noob), technically, </a:t>
            </a:r>
            <a:r>
              <a:rPr b="1" lang="en">
                <a:latin typeface="Roboto"/>
                <a:ea typeface="Roboto"/>
                <a:cs typeface="Roboto"/>
                <a:sym typeface="Roboto"/>
              </a:rPr>
              <a:t>focuses on helping the user to share their feelings, letting them know about various ways for being in a mentally good and healthy mood through various videos, blogs, jokes, and a lot more</a:t>
            </a:r>
            <a:r>
              <a:rPr lang="en">
                <a:latin typeface="Roboto"/>
                <a:ea typeface="Roboto"/>
                <a:cs typeface="Roboto"/>
                <a:sym typeface="Roboto"/>
              </a:rPr>
              <a:t>. Eventually which </a:t>
            </a:r>
            <a:r>
              <a:rPr b="1" lang="en">
                <a:latin typeface="Roboto"/>
                <a:ea typeface="Roboto"/>
                <a:cs typeface="Roboto"/>
                <a:sym typeface="Roboto"/>
              </a:rPr>
              <a:t>helps to deal with loneliness</a:t>
            </a:r>
            <a:r>
              <a:rPr lang="en">
                <a:latin typeface="Roboto"/>
                <a:ea typeface="Roboto"/>
                <a:cs typeface="Roboto"/>
                <a:sym typeface="Roboto"/>
              </a:rPr>
              <a:t>. In fact, this chatbot </a:t>
            </a:r>
            <a:r>
              <a:rPr b="1" lang="en">
                <a:latin typeface="Roboto"/>
                <a:ea typeface="Roboto"/>
                <a:cs typeface="Roboto"/>
                <a:sym typeface="Roboto"/>
              </a:rPr>
              <a:t>provides medical support</a:t>
            </a:r>
            <a:r>
              <a:rPr lang="en">
                <a:latin typeface="Roboto"/>
                <a:ea typeface="Roboto"/>
                <a:cs typeface="Roboto"/>
                <a:sym typeface="Roboto"/>
              </a:rPr>
              <a:t> after determining clinically urgent depressive disorder.</a:t>
            </a:r>
            <a:endParaRPr>
              <a:latin typeface="Roboto"/>
              <a:ea typeface="Roboto"/>
              <a:cs typeface="Roboto"/>
              <a:sym typeface="Roboto"/>
            </a:endParaRPr>
          </a:p>
          <a:p>
            <a:pPr indent="0" lvl="0" marL="0" rtl="0" algn="l">
              <a:spcBef>
                <a:spcPts val="1600"/>
              </a:spcBef>
              <a:spcAft>
                <a:spcPts val="0"/>
              </a:spcAft>
              <a:buNone/>
            </a:pPr>
            <a:r>
              <a:t/>
            </a:r>
            <a:endParaRPr>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400">
                <a:latin typeface="Georgia"/>
                <a:ea typeface="Georgia"/>
                <a:cs typeface="Georgia"/>
                <a:sym typeface="Georgia"/>
              </a:rPr>
              <a:t>How it works</a:t>
            </a:r>
            <a:endParaRPr sz="3400">
              <a:latin typeface="Georgia"/>
              <a:ea typeface="Georgia"/>
              <a:cs typeface="Georgia"/>
              <a:sym typeface="Georgia"/>
            </a:endParaRPr>
          </a:p>
        </p:txBody>
      </p:sp>
      <p:cxnSp>
        <p:nvCxnSpPr>
          <p:cNvPr id="140" name="Google Shape;140;p20"/>
          <p:cNvCxnSpPr/>
          <p:nvPr/>
        </p:nvCxnSpPr>
        <p:spPr>
          <a:xfrm>
            <a:off x="136687" y="2686755"/>
            <a:ext cx="0" cy="780600"/>
          </a:xfrm>
          <a:prstGeom prst="straightConnector1">
            <a:avLst/>
          </a:prstGeom>
          <a:noFill/>
          <a:ln cap="flat" cmpd="sng" w="9525">
            <a:solidFill>
              <a:srgbClr val="B7B7B7"/>
            </a:solidFill>
            <a:prstDash val="solid"/>
            <a:round/>
            <a:headEnd len="med" w="med" type="none"/>
            <a:tailEnd len="med" w="med" type="none"/>
          </a:ln>
        </p:spPr>
      </p:cxnSp>
      <p:sp>
        <p:nvSpPr>
          <p:cNvPr id="141" name="Google Shape;141;p20"/>
          <p:cNvSpPr txBox="1"/>
          <p:nvPr>
            <p:ph type="title"/>
          </p:nvPr>
        </p:nvSpPr>
        <p:spPr>
          <a:xfrm>
            <a:off x="176553" y="2430475"/>
            <a:ext cx="1536600" cy="29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Step 1</a:t>
            </a:r>
            <a:endParaRPr sz="1700">
              <a:solidFill>
                <a:schemeClr val="dk1"/>
              </a:solidFill>
            </a:endParaRPr>
          </a:p>
        </p:txBody>
      </p:sp>
      <p:sp>
        <p:nvSpPr>
          <p:cNvPr id="142" name="Google Shape;142;p20"/>
          <p:cNvSpPr txBox="1"/>
          <p:nvPr>
            <p:ph idx="1" type="body"/>
          </p:nvPr>
        </p:nvSpPr>
        <p:spPr>
          <a:xfrm>
            <a:off x="136675" y="2749450"/>
            <a:ext cx="1732200" cy="65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Our chat assistant gets initiated manually by the user through a tap or click on the deployed platform</a:t>
            </a:r>
            <a:endParaRPr sz="1200">
              <a:solidFill>
                <a:schemeClr val="dk2"/>
              </a:solidFill>
            </a:endParaRPr>
          </a:p>
        </p:txBody>
      </p:sp>
      <p:cxnSp>
        <p:nvCxnSpPr>
          <p:cNvPr id="143" name="Google Shape;143;p20"/>
          <p:cNvCxnSpPr/>
          <p:nvPr/>
        </p:nvCxnSpPr>
        <p:spPr>
          <a:xfrm>
            <a:off x="2225675" y="2572198"/>
            <a:ext cx="0" cy="780600"/>
          </a:xfrm>
          <a:prstGeom prst="straightConnector1">
            <a:avLst/>
          </a:prstGeom>
          <a:noFill/>
          <a:ln cap="flat" cmpd="sng" w="9525">
            <a:solidFill>
              <a:srgbClr val="B7B7B7"/>
            </a:solidFill>
            <a:prstDash val="solid"/>
            <a:round/>
            <a:headEnd len="med" w="med" type="none"/>
            <a:tailEnd len="med" w="med" type="none"/>
          </a:ln>
        </p:spPr>
      </p:cxnSp>
      <p:sp>
        <p:nvSpPr>
          <p:cNvPr id="144" name="Google Shape;144;p20"/>
          <p:cNvSpPr txBox="1"/>
          <p:nvPr>
            <p:ph type="title"/>
          </p:nvPr>
        </p:nvSpPr>
        <p:spPr>
          <a:xfrm>
            <a:off x="2225696" y="2430467"/>
            <a:ext cx="1536600" cy="29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Step 2</a:t>
            </a:r>
            <a:endParaRPr sz="1700">
              <a:solidFill>
                <a:schemeClr val="dk1"/>
              </a:solidFill>
            </a:endParaRPr>
          </a:p>
        </p:txBody>
      </p:sp>
      <p:sp>
        <p:nvSpPr>
          <p:cNvPr id="145" name="Google Shape;145;p20"/>
          <p:cNvSpPr txBox="1"/>
          <p:nvPr>
            <p:ph idx="1" type="body"/>
          </p:nvPr>
        </p:nvSpPr>
        <p:spPr>
          <a:xfrm>
            <a:off x="2265525" y="2704152"/>
            <a:ext cx="1536600" cy="132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rPr>
              <a:t>The chatbot initiates the conversation with a welcoming message, or any time </a:t>
            </a:r>
            <a:endParaRPr sz="1100">
              <a:solidFill>
                <a:schemeClr val="dk2"/>
              </a:solidFill>
            </a:endParaRPr>
          </a:p>
          <a:p>
            <a:pPr indent="0" lvl="0" marL="0" rtl="0" algn="l">
              <a:spcBef>
                <a:spcPts val="1600"/>
              </a:spcBef>
              <a:spcAft>
                <a:spcPts val="1600"/>
              </a:spcAft>
              <a:buNone/>
            </a:pPr>
            <a:r>
              <a:t/>
            </a:r>
            <a:endParaRPr sz="1100">
              <a:solidFill>
                <a:schemeClr val="dk2"/>
              </a:solidFill>
            </a:endParaRPr>
          </a:p>
        </p:txBody>
      </p:sp>
      <p:cxnSp>
        <p:nvCxnSpPr>
          <p:cNvPr id="146" name="Google Shape;146;p20"/>
          <p:cNvCxnSpPr/>
          <p:nvPr/>
        </p:nvCxnSpPr>
        <p:spPr>
          <a:xfrm>
            <a:off x="4354510" y="2440999"/>
            <a:ext cx="0" cy="780600"/>
          </a:xfrm>
          <a:prstGeom prst="straightConnector1">
            <a:avLst/>
          </a:prstGeom>
          <a:noFill/>
          <a:ln cap="flat" cmpd="sng" w="9525">
            <a:solidFill>
              <a:srgbClr val="B7B7B7"/>
            </a:solidFill>
            <a:prstDash val="solid"/>
            <a:round/>
            <a:headEnd len="med" w="med" type="none"/>
            <a:tailEnd len="med" w="med" type="none"/>
          </a:ln>
        </p:spPr>
      </p:cxnSp>
      <p:sp>
        <p:nvSpPr>
          <p:cNvPr id="147" name="Google Shape;147;p20"/>
          <p:cNvSpPr txBox="1"/>
          <p:nvPr>
            <p:ph type="title"/>
          </p:nvPr>
        </p:nvSpPr>
        <p:spPr>
          <a:xfrm>
            <a:off x="4394376" y="2348425"/>
            <a:ext cx="1536600" cy="29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Step 3</a:t>
            </a:r>
            <a:endParaRPr sz="1700">
              <a:solidFill>
                <a:schemeClr val="dk1"/>
              </a:solidFill>
            </a:endParaRPr>
          </a:p>
        </p:txBody>
      </p:sp>
      <p:sp>
        <p:nvSpPr>
          <p:cNvPr id="148" name="Google Shape;148;p20"/>
          <p:cNvSpPr txBox="1"/>
          <p:nvPr>
            <p:ph idx="1" type="body"/>
          </p:nvPr>
        </p:nvSpPr>
        <p:spPr>
          <a:xfrm>
            <a:off x="4394362" y="2566439"/>
            <a:ext cx="2111400" cy="65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The user responds to the chatbot and gradually the conversation gets carries on</a:t>
            </a:r>
            <a:endParaRPr sz="1200">
              <a:solidFill>
                <a:schemeClr val="dk2"/>
              </a:solidFill>
            </a:endParaRPr>
          </a:p>
        </p:txBody>
      </p:sp>
      <p:grpSp>
        <p:nvGrpSpPr>
          <p:cNvPr id="149" name="Google Shape;149;p20"/>
          <p:cNvGrpSpPr/>
          <p:nvPr/>
        </p:nvGrpSpPr>
        <p:grpSpPr>
          <a:xfrm>
            <a:off x="377514" y="3900459"/>
            <a:ext cx="5788398" cy="1142885"/>
            <a:chOff x="1119265" y="3703477"/>
            <a:chExt cx="6834807" cy="1520400"/>
          </a:xfrm>
        </p:grpSpPr>
        <p:cxnSp>
          <p:nvCxnSpPr>
            <p:cNvPr id="150" name="Google Shape;150;p20"/>
            <p:cNvCxnSpPr/>
            <p:nvPr/>
          </p:nvCxnSpPr>
          <p:spPr>
            <a:xfrm>
              <a:off x="1767706" y="4416669"/>
              <a:ext cx="4650000" cy="0"/>
            </a:xfrm>
            <a:prstGeom prst="straightConnector1">
              <a:avLst/>
            </a:prstGeom>
            <a:noFill/>
            <a:ln cap="flat" cmpd="sng" w="19050">
              <a:solidFill>
                <a:schemeClr val="dk1"/>
              </a:solidFill>
              <a:prstDash val="dot"/>
              <a:round/>
              <a:headEnd len="med" w="med" type="none"/>
              <a:tailEnd len="med" w="med" type="none"/>
            </a:ln>
          </p:spPr>
        </p:cxnSp>
        <p:sp>
          <p:nvSpPr>
            <p:cNvPr id="151" name="Google Shape;151;p20"/>
            <p:cNvSpPr/>
            <p:nvPr/>
          </p:nvSpPr>
          <p:spPr>
            <a:xfrm>
              <a:off x="1119265" y="4079829"/>
              <a:ext cx="680100" cy="767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0"/>
            <p:cNvSpPr/>
            <p:nvPr/>
          </p:nvSpPr>
          <p:spPr>
            <a:xfrm>
              <a:off x="3398922" y="3868131"/>
              <a:ext cx="1097100" cy="1097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0"/>
            <p:cNvSpPr/>
            <p:nvPr/>
          </p:nvSpPr>
          <p:spPr>
            <a:xfrm>
              <a:off x="6433672" y="3703477"/>
              <a:ext cx="1520400" cy="152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4" name="Google Shape;154;p20"/>
          <p:cNvPicPr preferRelativeResize="0"/>
          <p:nvPr/>
        </p:nvPicPr>
        <p:blipFill>
          <a:blip r:embed="rId3">
            <a:alphaModFix/>
          </a:blip>
          <a:stretch>
            <a:fillRect/>
          </a:stretch>
        </p:blipFill>
        <p:spPr>
          <a:xfrm>
            <a:off x="417825" y="4224225"/>
            <a:ext cx="495350" cy="495350"/>
          </a:xfrm>
          <a:prstGeom prst="rect">
            <a:avLst/>
          </a:prstGeom>
          <a:noFill/>
          <a:ln>
            <a:noFill/>
          </a:ln>
        </p:spPr>
      </p:pic>
      <p:pic>
        <p:nvPicPr>
          <p:cNvPr id="155" name="Google Shape;155;p20"/>
          <p:cNvPicPr preferRelativeResize="0"/>
          <p:nvPr/>
        </p:nvPicPr>
        <p:blipFill>
          <a:blip r:embed="rId4">
            <a:alphaModFix/>
          </a:blip>
          <a:stretch>
            <a:fillRect/>
          </a:stretch>
        </p:blipFill>
        <p:spPr>
          <a:xfrm>
            <a:off x="2459693" y="4183365"/>
            <a:ext cx="650146" cy="577072"/>
          </a:xfrm>
          <a:prstGeom prst="rect">
            <a:avLst/>
          </a:prstGeom>
          <a:noFill/>
          <a:ln>
            <a:noFill/>
          </a:ln>
        </p:spPr>
      </p:pic>
      <p:pic>
        <p:nvPicPr>
          <p:cNvPr id="156" name="Google Shape;156;p20"/>
          <p:cNvPicPr preferRelativeResize="0"/>
          <p:nvPr/>
        </p:nvPicPr>
        <p:blipFill>
          <a:blip r:embed="rId5">
            <a:alphaModFix/>
          </a:blip>
          <a:stretch>
            <a:fillRect/>
          </a:stretch>
        </p:blipFill>
        <p:spPr>
          <a:xfrm>
            <a:off x="5039171" y="4107209"/>
            <a:ext cx="821766" cy="729402"/>
          </a:xfrm>
          <a:prstGeom prst="rect">
            <a:avLst/>
          </a:prstGeom>
          <a:noFill/>
          <a:ln>
            <a:noFill/>
          </a:ln>
        </p:spPr>
      </p:pic>
      <p:sp>
        <p:nvSpPr>
          <p:cNvPr id="157" name="Google Shape;157;p20"/>
          <p:cNvSpPr/>
          <p:nvPr/>
        </p:nvSpPr>
        <p:spPr>
          <a:xfrm>
            <a:off x="7353925" y="3719975"/>
            <a:ext cx="1430400" cy="1323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8" name="Google Shape;158;p20"/>
          <p:cNvCxnSpPr/>
          <p:nvPr/>
        </p:nvCxnSpPr>
        <p:spPr>
          <a:xfrm>
            <a:off x="6799160" y="2440999"/>
            <a:ext cx="0" cy="780600"/>
          </a:xfrm>
          <a:prstGeom prst="straightConnector1">
            <a:avLst/>
          </a:prstGeom>
          <a:noFill/>
          <a:ln cap="flat" cmpd="sng" w="9525">
            <a:solidFill>
              <a:srgbClr val="B7B7B7"/>
            </a:solidFill>
            <a:prstDash val="solid"/>
            <a:round/>
            <a:headEnd len="med" w="med" type="none"/>
            <a:tailEnd len="med" w="med" type="none"/>
          </a:ln>
        </p:spPr>
      </p:cxnSp>
      <p:sp>
        <p:nvSpPr>
          <p:cNvPr id="159" name="Google Shape;159;p20"/>
          <p:cNvSpPr txBox="1"/>
          <p:nvPr>
            <p:ph type="title"/>
          </p:nvPr>
        </p:nvSpPr>
        <p:spPr>
          <a:xfrm>
            <a:off x="6839026" y="2348425"/>
            <a:ext cx="1536600" cy="29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Step 4</a:t>
            </a:r>
            <a:endParaRPr sz="1700">
              <a:solidFill>
                <a:schemeClr val="dk1"/>
              </a:solidFill>
            </a:endParaRPr>
          </a:p>
        </p:txBody>
      </p:sp>
      <p:sp>
        <p:nvSpPr>
          <p:cNvPr id="160" name="Google Shape;160;p20"/>
          <p:cNvSpPr txBox="1"/>
          <p:nvPr>
            <p:ph idx="1" type="body"/>
          </p:nvPr>
        </p:nvSpPr>
        <p:spPr>
          <a:xfrm>
            <a:off x="6799150" y="2547249"/>
            <a:ext cx="2111400" cy="1059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Through deep user </a:t>
            </a:r>
            <a:r>
              <a:rPr lang="en" sz="1200">
                <a:solidFill>
                  <a:schemeClr val="dk2"/>
                </a:solidFill>
              </a:rPr>
              <a:t>conversations</a:t>
            </a:r>
            <a:r>
              <a:rPr lang="en" sz="1200">
                <a:solidFill>
                  <a:schemeClr val="dk2"/>
                </a:solidFill>
              </a:rPr>
              <a:t> and simple questionnaires the mental status of the user is tracked down</a:t>
            </a:r>
            <a:endParaRPr sz="1200">
              <a:solidFill>
                <a:schemeClr val="dk2"/>
              </a:solidFill>
            </a:endParaRPr>
          </a:p>
        </p:txBody>
      </p:sp>
      <p:pic>
        <p:nvPicPr>
          <p:cNvPr id="161" name="Google Shape;161;p20"/>
          <p:cNvPicPr preferRelativeResize="0"/>
          <p:nvPr/>
        </p:nvPicPr>
        <p:blipFill>
          <a:blip r:embed="rId6">
            <a:alphaModFix/>
          </a:blip>
          <a:stretch>
            <a:fillRect/>
          </a:stretch>
        </p:blipFill>
        <p:spPr>
          <a:xfrm>
            <a:off x="7872250" y="3970750"/>
            <a:ext cx="821750" cy="821750"/>
          </a:xfrm>
          <a:prstGeom prst="rect">
            <a:avLst/>
          </a:prstGeom>
          <a:noFill/>
          <a:ln>
            <a:noFill/>
          </a:ln>
        </p:spPr>
      </p:pic>
      <p:pic>
        <p:nvPicPr>
          <p:cNvPr id="162" name="Google Shape;162;p20"/>
          <p:cNvPicPr preferRelativeResize="0"/>
          <p:nvPr/>
        </p:nvPicPr>
        <p:blipFill>
          <a:blip r:embed="rId7">
            <a:alphaModFix/>
          </a:blip>
          <a:stretch>
            <a:fillRect/>
          </a:stretch>
        </p:blipFill>
        <p:spPr>
          <a:xfrm>
            <a:off x="7353925" y="4056550"/>
            <a:ext cx="650150" cy="650150"/>
          </a:xfrm>
          <a:prstGeom prst="rect">
            <a:avLst/>
          </a:prstGeom>
          <a:noFill/>
          <a:ln>
            <a:noFill/>
          </a:ln>
        </p:spPr>
      </p:pic>
      <p:sp>
        <p:nvSpPr>
          <p:cNvPr id="163" name="Google Shape;163;p20"/>
          <p:cNvSpPr txBox="1"/>
          <p:nvPr/>
        </p:nvSpPr>
        <p:spPr>
          <a:xfrm>
            <a:off x="2278800" y="3467350"/>
            <a:ext cx="1430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latin typeface="Roboto"/>
                <a:ea typeface="Roboto"/>
                <a:cs typeface="Roboto"/>
                <a:sym typeface="Roboto"/>
              </a:rPr>
              <a:t>w</a:t>
            </a:r>
            <a:r>
              <a:rPr lang="en" sz="1100">
                <a:solidFill>
                  <a:schemeClr val="dk2"/>
                </a:solidFill>
                <a:latin typeface="Roboto"/>
                <a:ea typeface="Roboto"/>
                <a:cs typeface="Roboto"/>
                <a:sym typeface="Roboto"/>
              </a:rPr>
              <a:t>ith a simple “Hi”!</a:t>
            </a:r>
            <a:endParaRPr sz="1100">
              <a:solidFill>
                <a:schemeClr val="dk2"/>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1"/>
          <p:cNvSpPr txBox="1"/>
          <p:nvPr/>
        </p:nvSpPr>
        <p:spPr>
          <a:xfrm>
            <a:off x="327000" y="0"/>
            <a:ext cx="8490000" cy="5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1A1A1A"/>
                </a:solidFill>
                <a:latin typeface="Raleway"/>
                <a:ea typeface="Raleway"/>
                <a:cs typeface="Raleway"/>
                <a:sym typeface="Raleway"/>
              </a:rPr>
              <a:t>Impact Metrics used to analyze the Effect of the  Solution of the Problem</a:t>
            </a:r>
            <a:r>
              <a:rPr b="1" lang="en" sz="2900">
                <a:solidFill>
                  <a:srgbClr val="1A1A1A"/>
                </a:solidFill>
                <a:latin typeface="Raleway"/>
                <a:ea typeface="Raleway"/>
                <a:cs typeface="Raleway"/>
                <a:sym typeface="Raleway"/>
              </a:rPr>
              <a:t> </a:t>
            </a:r>
            <a:endParaRPr b="1" sz="2900">
              <a:solidFill>
                <a:srgbClr val="1A1A1A"/>
              </a:solidFill>
              <a:latin typeface="Raleway"/>
              <a:ea typeface="Raleway"/>
              <a:cs typeface="Raleway"/>
              <a:sym typeface="Raleway"/>
            </a:endParaRPr>
          </a:p>
        </p:txBody>
      </p:sp>
      <p:sp>
        <p:nvSpPr>
          <p:cNvPr id="169" name="Google Shape;169;p21"/>
          <p:cNvSpPr txBox="1"/>
          <p:nvPr/>
        </p:nvSpPr>
        <p:spPr>
          <a:xfrm>
            <a:off x="0" y="741150"/>
            <a:ext cx="9144000" cy="44025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Font typeface="Lato"/>
              <a:buAutoNum type="arabicPeriod"/>
            </a:pPr>
            <a:r>
              <a:rPr b="1" lang="en" sz="1300">
                <a:latin typeface="Lato"/>
                <a:ea typeface="Lato"/>
                <a:cs typeface="Lato"/>
                <a:sym typeface="Lato"/>
              </a:rPr>
              <a:t>User Feedback and Reviews</a:t>
            </a:r>
            <a:r>
              <a:rPr lang="en" sz="1300">
                <a:latin typeface="Lato"/>
                <a:ea typeface="Lato"/>
                <a:cs typeface="Lato"/>
                <a:sym typeface="Lato"/>
              </a:rPr>
              <a:t> - The feedback and reviews of our ChatBot will serve as a key metric for determining the success or failure of the Effect of our solution and possible improvements and ways of future extension of our solution to the market and more users.</a:t>
            </a:r>
            <a:endParaRPr sz="1300">
              <a:latin typeface="Lato"/>
              <a:ea typeface="Lato"/>
              <a:cs typeface="Lato"/>
              <a:sym typeface="Lato"/>
            </a:endParaRPr>
          </a:p>
          <a:p>
            <a:pPr indent="-311150" lvl="0" marL="457200" rtl="0" algn="l">
              <a:spcBef>
                <a:spcPts val="500"/>
              </a:spcBef>
              <a:spcAft>
                <a:spcPts val="0"/>
              </a:spcAft>
              <a:buClr>
                <a:srgbClr val="000000"/>
              </a:buClr>
              <a:buSzPts val="1300"/>
              <a:buFont typeface="Lato"/>
              <a:buAutoNum type="arabicPeriod"/>
            </a:pPr>
            <a:r>
              <a:rPr b="1" lang="en" sz="1300">
                <a:latin typeface="Lato"/>
                <a:ea typeface="Lato"/>
                <a:cs typeface="Lato"/>
                <a:sym typeface="Lato"/>
              </a:rPr>
              <a:t>User Engagement</a:t>
            </a:r>
            <a:r>
              <a:rPr lang="en" sz="1300">
                <a:latin typeface="Lato"/>
                <a:ea typeface="Lato"/>
                <a:cs typeface="Lato"/>
                <a:sym typeface="Lato"/>
              </a:rPr>
              <a:t> - </a:t>
            </a:r>
            <a:r>
              <a:rPr lang="en" sz="1300">
                <a:highlight>
                  <a:srgbClr val="FFFFFF"/>
                </a:highlight>
                <a:latin typeface="Lato"/>
                <a:ea typeface="Lato"/>
                <a:cs typeface="Lato"/>
                <a:sym typeface="Lato"/>
              </a:rPr>
              <a:t>Capability of our chatbot to initiate conversation with the users and interacting with them to share information. Ability to classify the target audience, delivering meaningful messages, taking direct orders from users, and navigating to layouts and more are some of the key user engaging attributes which would result in ensuring a good retention rate of users.</a:t>
            </a:r>
            <a:endParaRPr sz="1300">
              <a:highlight>
                <a:srgbClr val="FFFFFF"/>
              </a:highlight>
              <a:latin typeface="Lato"/>
              <a:ea typeface="Lato"/>
              <a:cs typeface="Lato"/>
              <a:sym typeface="Lato"/>
            </a:endParaRPr>
          </a:p>
          <a:p>
            <a:pPr indent="-311150" lvl="0" marL="457200" rtl="0" algn="l">
              <a:spcBef>
                <a:spcPts val="500"/>
              </a:spcBef>
              <a:spcAft>
                <a:spcPts val="0"/>
              </a:spcAft>
              <a:buClr>
                <a:srgbClr val="000000"/>
              </a:buClr>
              <a:buSzPts val="1300"/>
              <a:buFont typeface="Lato"/>
              <a:buAutoNum type="arabicPeriod"/>
            </a:pPr>
            <a:r>
              <a:rPr b="1" lang="en" sz="1300">
                <a:highlight>
                  <a:srgbClr val="FFFFFF"/>
                </a:highlight>
                <a:latin typeface="Lato"/>
                <a:ea typeface="Lato"/>
                <a:cs typeface="Lato"/>
                <a:sym typeface="Lato"/>
              </a:rPr>
              <a:t>Comprehension Capabilities</a:t>
            </a:r>
            <a:r>
              <a:rPr lang="en">
                <a:highlight>
                  <a:srgbClr val="FFFFFF"/>
                </a:highlight>
                <a:latin typeface="Lato"/>
                <a:ea typeface="Lato"/>
                <a:cs typeface="Lato"/>
                <a:sym typeface="Lato"/>
              </a:rPr>
              <a:t> - </a:t>
            </a:r>
            <a:r>
              <a:rPr lang="en" sz="1300">
                <a:highlight>
                  <a:srgbClr val="FFFFFF"/>
                </a:highlight>
                <a:latin typeface="Lato"/>
                <a:ea typeface="Lato"/>
                <a:cs typeface="Lato"/>
                <a:sym typeface="Lato"/>
              </a:rPr>
              <a:t>The capabilities of our chatbot to ensure a good texting and error free experience for the user. Ability to detect spelling mistakes and errors in a sentence input by the user is the best example of comprehension capabilities. Our chatbot should be able to understand intent based text such as differentiating between a request and order. One more criteria is to have the “balanced text use” which means our chatbot will use a combination of both short descriptions and engaging content like rich media to hold the user’s attention.</a:t>
            </a:r>
            <a:endParaRPr sz="1300">
              <a:highlight>
                <a:srgbClr val="FFFFFF"/>
              </a:highlight>
              <a:latin typeface="Lato"/>
              <a:ea typeface="Lato"/>
              <a:cs typeface="Lato"/>
              <a:sym typeface="Lato"/>
            </a:endParaRPr>
          </a:p>
          <a:p>
            <a:pPr indent="-311150" lvl="0" marL="457200" rtl="0" algn="l">
              <a:spcBef>
                <a:spcPts val="500"/>
              </a:spcBef>
              <a:spcAft>
                <a:spcPts val="0"/>
              </a:spcAft>
              <a:buClr>
                <a:srgbClr val="000000"/>
              </a:buClr>
              <a:buSzPts val="1300"/>
              <a:buFont typeface="Lato"/>
              <a:buAutoNum type="arabicPeriod"/>
            </a:pPr>
            <a:r>
              <a:rPr b="1" lang="en" sz="1300">
                <a:highlight>
                  <a:srgbClr val="FFFFFF"/>
                </a:highlight>
                <a:latin typeface="Lato"/>
                <a:ea typeface="Lato"/>
                <a:cs typeface="Lato"/>
                <a:sym typeface="Lato"/>
              </a:rPr>
              <a:t>Speed -</a:t>
            </a:r>
            <a:r>
              <a:rPr lang="en" sz="1300">
                <a:highlight>
                  <a:srgbClr val="FFFFFF"/>
                </a:highlight>
                <a:latin typeface="Lato"/>
                <a:ea typeface="Lato"/>
                <a:cs typeface="Lato"/>
                <a:sym typeface="Lato"/>
              </a:rPr>
              <a:t> Our chatbot should be able to help the users instantly, which directly relates to the response speed of the chatbot. We have integrated our chatbot with knowledge-based database and programmed to fetch information and respond quickly. Hence, measuring the response rate of our chatbot plays an important role when it comes to speed. Hence a key metric is the capability of delivering responses immediately for effective interactions.</a:t>
            </a:r>
            <a:endParaRPr sz="1300">
              <a:highlight>
                <a:srgbClr val="FFFFFF"/>
              </a:highlight>
              <a:latin typeface="Lato"/>
              <a:ea typeface="Lato"/>
              <a:cs typeface="Lato"/>
              <a:sym typeface="Lato"/>
            </a:endParaRPr>
          </a:p>
          <a:p>
            <a:pPr indent="-311150" lvl="0" marL="457200" rtl="0" algn="l">
              <a:spcBef>
                <a:spcPts val="500"/>
              </a:spcBef>
              <a:spcAft>
                <a:spcPts val="500"/>
              </a:spcAft>
              <a:buClr>
                <a:srgbClr val="000000"/>
              </a:buClr>
              <a:buSzPts val="1300"/>
              <a:buFont typeface="Lato"/>
              <a:buAutoNum type="arabicPeriod"/>
            </a:pPr>
            <a:r>
              <a:rPr b="1" lang="en" sz="1300">
                <a:highlight>
                  <a:srgbClr val="FFFFFF"/>
                </a:highlight>
                <a:latin typeface="Lato"/>
                <a:ea typeface="Lato"/>
                <a:cs typeface="Lato"/>
                <a:sym typeface="Lato"/>
              </a:rPr>
              <a:t>Functionality</a:t>
            </a:r>
            <a:r>
              <a:rPr lang="en" sz="1300">
                <a:highlight>
                  <a:srgbClr val="FFFFFF"/>
                </a:highlight>
                <a:latin typeface="Lato"/>
                <a:ea typeface="Lato"/>
                <a:cs typeface="Lato"/>
                <a:sym typeface="Lato"/>
              </a:rPr>
              <a:t> - Ability of our chatbot to greet users, guide them with the onboarding steps, how to use the chatbot to their best and how to access all the services of the chatbot. These should be the well-designed functionalities which need to be kept in mind for retaining a great conversational flow.</a:t>
            </a:r>
            <a:endParaRPr sz="900">
              <a:highlight>
                <a:srgbClr val="FFFFFF"/>
              </a:highlight>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